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474623" y="918019"/>
            <a:ext cx="15334615" cy="8439150"/>
          </a:xfrm>
          <a:custGeom>
            <a:avLst/>
            <a:gdLst/>
            <a:ahLst/>
            <a:cxnLst/>
            <a:rect l="l" t="t" r="r" b="b"/>
            <a:pathLst>
              <a:path w="15334615" h="8439150">
                <a:moveTo>
                  <a:pt x="15334058" y="8438554"/>
                </a:moveTo>
                <a:lnTo>
                  <a:pt x="0" y="8438554"/>
                </a:lnTo>
                <a:lnTo>
                  <a:pt x="0" y="0"/>
                </a:lnTo>
                <a:lnTo>
                  <a:pt x="15334058" y="0"/>
                </a:lnTo>
                <a:lnTo>
                  <a:pt x="15334058" y="843855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6160" y="3973615"/>
            <a:ext cx="5781674" cy="57816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04965" y="1200383"/>
            <a:ext cx="11120755" cy="1191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00E3B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00E3B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00E3B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00E3B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60202" y="954373"/>
            <a:ext cx="14414500" cy="20218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00E3B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60202" y="2043595"/>
            <a:ext cx="7489825" cy="5433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3589782" y="2283713"/>
            <a:ext cx="11090910" cy="5720080"/>
          </a:xfrm>
          <a:custGeom>
            <a:avLst/>
            <a:gdLst/>
            <a:ahLst/>
            <a:cxnLst/>
            <a:rect l="l" t="t" r="r" b="b"/>
            <a:pathLst>
              <a:path w="11090910" h="5720080">
                <a:moveTo>
                  <a:pt x="0" y="0"/>
                </a:moveTo>
                <a:lnTo>
                  <a:pt x="11090671" y="0"/>
                </a:lnTo>
                <a:lnTo>
                  <a:pt x="11090671" y="5719571"/>
                </a:lnTo>
                <a:lnTo>
                  <a:pt x="0" y="5719571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42437" y="4106661"/>
            <a:ext cx="9203055" cy="1862455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 indent="1398905">
              <a:lnSpc>
                <a:spcPts val="7200"/>
              </a:lnSpc>
              <a:spcBef>
                <a:spcPts val="260"/>
              </a:spcBef>
            </a:pPr>
            <a:r>
              <a:rPr dirty="0" sz="6050" spc="-140">
                <a:solidFill>
                  <a:srgbClr val="FFFFFF"/>
                </a:solidFill>
              </a:rPr>
              <a:t>DEFENSA</a:t>
            </a:r>
            <a:r>
              <a:rPr dirty="0" sz="6050" spc="-60">
                <a:solidFill>
                  <a:srgbClr val="FFFFFF"/>
                </a:solidFill>
              </a:rPr>
              <a:t> </a:t>
            </a:r>
            <a:r>
              <a:rPr dirty="0" sz="6050" spc="150">
                <a:solidFill>
                  <a:srgbClr val="FFFFFF"/>
                </a:solidFill>
              </a:rPr>
              <a:t>HITO</a:t>
            </a:r>
            <a:r>
              <a:rPr dirty="0" sz="6050" spc="-55">
                <a:solidFill>
                  <a:srgbClr val="FFFFFF"/>
                </a:solidFill>
              </a:rPr>
              <a:t> </a:t>
            </a:r>
            <a:r>
              <a:rPr dirty="0" sz="6050" spc="285">
                <a:solidFill>
                  <a:srgbClr val="FFFFFF"/>
                </a:solidFill>
              </a:rPr>
              <a:t>3 </a:t>
            </a:r>
            <a:r>
              <a:rPr dirty="0" sz="6050" spc="-175">
                <a:solidFill>
                  <a:srgbClr val="FFFFFF"/>
                </a:solidFill>
              </a:rPr>
              <a:t>ESTRUCTURA</a:t>
            </a:r>
            <a:r>
              <a:rPr dirty="0" sz="6050" spc="-250">
                <a:solidFill>
                  <a:srgbClr val="FFFFFF"/>
                </a:solidFill>
              </a:rPr>
              <a:t> </a:t>
            </a:r>
            <a:r>
              <a:rPr dirty="0" sz="6050">
                <a:solidFill>
                  <a:srgbClr val="FFFFFF"/>
                </a:solidFill>
              </a:rPr>
              <a:t>DE</a:t>
            </a:r>
            <a:r>
              <a:rPr dirty="0" sz="6050" spc="-275">
                <a:solidFill>
                  <a:srgbClr val="FFFFFF"/>
                </a:solidFill>
              </a:rPr>
              <a:t> </a:t>
            </a:r>
            <a:r>
              <a:rPr dirty="0" sz="6050" spc="-30">
                <a:solidFill>
                  <a:srgbClr val="FFFFFF"/>
                </a:solidFill>
              </a:rPr>
              <a:t>DATOS</a:t>
            </a:r>
            <a:endParaRPr sz="60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474623" y="918025"/>
            <a:ext cx="15334615" cy="8439150"/>
          </a:xfrm>
          <a:custGeom>
            <a:avLst/>
            <a:gdLst/>
            <a:ahLst/>
            <a:cxnLst/>
            <a:rect l="l" t="t" r="r" b="b"/>
            <a:pathLst>
              <a:path w="15334615" h="8439150">
                <a:moveTo>
                  <a:pt x="15334058" y="8438554"/>
                </a:moveTo>
                <a:lnTo>
                  <a:pt x="0" y="8438554"/>
                </a:lnTo>
                <a:lnTo>
                  <a:pt x="0" y="0"/>
                </a:lnTo>
                <a:lnTo>
                  <a:pt x="15334058" y="0"/>
                </a:lnTo>
                <a:lnTo>
                  <a:pt x="15334058" y="843855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04965" y="1166304"/>
            <a:ext cx="7933690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315"/>
              <a:t>6.</a:t>
            </a:r>
            <a:r>
              <a:rPr dirty="0" sz="3900" spc="25"/>
              <a:t> </a:t>
            </a:r>
            <a:r>
              <a:rPr dirty="0" sz="3900" spc="75"/>
              <a:t>¿QUÉ</a:t>
            </a:r>
            <a:r>
              <a:rPr dirty="0" sz="3900" spc="45"/>
              <a:t> </a:t>
            </a:r>
            <a:r>
              <a:rPr dirty="0" sz="3900" spc="-330"/>
              <a:t>ES</a:t>
            </a:r>
            <a:r>
              <a:rPr dirty="0" sz="3900" spc="60"/>
              <a:t> </a:t>
            </a:r>
            <a:r>
              <a:rPr dirty="0" sz="3900" spc="-60"/>
              <a:t>TOPE</a:t>
            </a:r>
            <a:r>
              <a:rPr dirty="0" sz="3900" spc="45"/>
              <a:t> </a:t>
            </a:r>
            <a:r>
              <a:rPr dirty="0" sz="3900" spc="70"/>
              <a:t>EN</a:t>
            </a:r>
            <a:r>
              <a:rPr dirty="0" sz="3900" spc="45"/>
              <a:t> </a:t>
            </a:r>
            <a:r>
              <a:rPr dirty="0" sz="3900" spc="155"/>
              <a:t>UNA</a:t>
            </a:r>
            <a:r>
              <a:rPr dirty="0" sz="3900" spc="45"/>
              <a:t> </a:t>
            </a:r>
            <a:r>
              <a:rPr dirty="0" sz="3900" spc="-30"/>
              <a:t>PILA?</a:t>
            </a:r>
            <a:endParaRPr sz="3900"/>
          </a:p>
        </p:txBody>
      </p:sp>
      <p:sp>
        <p:nvSpPr>
          <p:cNvPr id="5" name="object 5" descr=""/>
          <p:cNvSpPr txBox="1"/>
          <p:nvPr/>
        </p:nvSpPr>
        <p:spPr>
          <a:xfrm>
            <a:off x="2423773" y="1871896"/>
            <a:ext cx="13447394" cy="5815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1115" marR="5080">
              <a:lnSpc>
                <a:spcPct val="131700"/>
              </a:lnSpc>
              <a:spcBef>
                <a:spcPts val="100"/>
              </a:spcBef>
            </a:pPr>
            <a:r>
              <a:rPr dirty="0" sz="2800" spc="185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05">
                <a:solidFill>
                  <a:srgbClr val="FFFFFF"/>
                </a:solidFill>
                <a:latin typeface="Calibri"/>
                <a:cs typeface="Calibri"/>
              </a:rPr>
              <a:t>tope</a:t>
            </a:r>
            <a:r>
              <a:rPr dirty="0" sz="28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10">
                <a:solidFill>
                  <a:srgbClr val="FFFFFF"/>
                </a:solidFill>
                <a:latin typeface="Calibri"/>
                <a:cs typeface="Calibri"/>
              </a:rPr>
              <a:t>"top"</a:t>
            </a:r>
            <a:r>
              <a:rPr dirty="0" sz="28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elemento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28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60">
                <a:solidFill>
                  <a:srgbClr val="FFFFFF"/>
                </a:solidFill>
                <a:latin typeface="Calibri"/>
                <a:cs typeface="Calibri"/>
              </a:rPr>
              <a:t>encuentra</a:t>
            </a:r>
            <a:r>
              <a:rPr dirty="0" sz="28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60">
                <a:solidFill>
                  <a:srgbClr val="FFFFFF"/>
                </a:solidFill>
                <a:latin typeface="Calibri"/>
                <a:cs typeface="Calibri"/>
              </a:rPr>
              <a:t>posicion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54">
                <a:solidFill>
                  <a:srgbClr val="FFFFFF"/>
                </a:solidFill>
                <a:latin typeface="Calibri"/>
                <a:cs typeface="Calibri"/>
              </a:rPr>
              <a:t>mas</a:t>
            </a:r>
            <a:r>
              <a:rPr dirty="0" sz="28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30">
                <a:solidFill>
                  <a:srgbClr val="FFFFFF"/>
                </a:solidFill>
                <a:latin typeface="Calibri"/>
                <a:cs typeface="Calibri"/>
              </a:rPr>
              <a:t>alta</a:t>
            </a:r>
            <a:r>
              <a:rPr dirty="0" sz="28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7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una</a:t>
            </a: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35">
                <a:solidFill>
                  <a:srgbClr val="FFFFFF"/>
                </a:solidFill>
                <a:latin typeface="Calibri"/>
                <a:cs typeface="Calibri"/>
              </a:rPr>
              <a:t>pila,</a:t>
            </a: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 spc="13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140">
                <a:solidFill>
                  <a:srgbClr val="FFFFFF"/>
                </a:solidFill>
                <a:latin typeface="Calibri"/>
                <a:cs typeface="Calibri"/>
              </a:rPr>
              <a:t>ultimo</a:t>
            </a: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elemento</a:t>
            </a: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2800" spc="13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180">
                <a:solidFill>
                  <a:srgbClr val="FFFFFF"/>
                </a:solidFill>
                <a:latin typeface="Calibri"/>
                <a:cs typeface="Calibri"/>
              </a:rPr>
              <a:t>inserto</a:t>
            </a: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2800" spc="13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pila</a:t>
            </a: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15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800" spc="13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10">
                <a:solidFill>
                  <a:srgbClr val="FFFFFF"/>
                </a:solidFill>
                <a:latin typeface="Calibri"/>
                <a:cs typeface="Calibri"/>
              </a:rPr>
              <a:t>primer </a:t>
            </a: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elemento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35">
                <a:solidFill>
                  <a:srgbClr val="FFFFFF"/>
                </a:solidFill>
                <a:latin typeface="Calibri"/>
                <a:cs typeface="Calibri"/>
              </a:rPr>
              <a:t>elimina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10">
                <a:solidFill>
                  <a:srgbClr val="FFFFFF"/>
                </a:solidFill>
                <a:latin typeface="Calibri"/>
                <a:cs typeface="Calibri"/>
              </a:rPr>
              <a:t>requiere.</a:t>
            </a:r>
            <a:endParaRPr sz="2800">
              <a:latin typeface="Calibri"/>
              <a:cs typeface="Calibri"/>
            </a:endParaRPr>
          </a:p>
          <a:p>
            <a:pPr algn="just" marL="31115">
              <a:lnSpc>
                <a:spcPct val="100000"/>
              </a:lnSpc>
              <a:spcBef>
                <a:spcPts val="1065"/>
              </a:spcBef>
            </a:pPr>
            <a:r>
              <a:rPr dirty="0" sz="2800" spc="32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30">
                <a:solidFill>
                  <a:srgbClr val="FFFFFF"/>
                </a:solidFill>
                <a:latin typeface="Calibri"/>
                <a:cs typeface="Calibri"/>
              </a:rPr>
              <a:t>actualiza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515">
                <a:solidFill>
                  <a:srgbClr val="FFFFFF"/>
                </a:solidFill>
                <a:latin typeface="Calibri"/>
                <a:cs typeface="Calibri"/>
              </a:rPr>
              <a:t>cada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vez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459">
                <a:solidFill>
                  <a:srgbClr val="FFFFFF"/>
                </a:solidFill>
                <a:latin typeface="Calibri"/>
                <a:cs typeface="Calibri"/>
              </a:rPr>
              <a:t>agrega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35">
                <a:solidFill>
                  <a:srgbClr val="FFFFFF"/>
                </a:solidFill>
                <a:latin typeface="Calibri"/>
                <a:cs typeface="Calibri"/>
              </a:rPr>
              <a:t>elimina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elemento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35">
                <a:solidFill>
                  <a:srgbClr val="FFFFFF"/>
                </a:solidFill>
                <a:latin typeface="Calibri"/>
                <a:cs typeface="Calibri"/>
              </a:rPr>
              <a:t>pila.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Calibri"/>
              <a:cs typeface="Calibri"/>
            </a:endParaRPr>
          </a:p>
          <a:p>
            <a:pPr marL="31115">
              <a:lnSpc>
                <a:spcPct val="100000"/>
              </a:lnSpc>
            </a:pPr>
            <a:r>
              <a:rPr dirty="0" sz="3900" spc="120" b="1">
                <a:solidFill>
                  <a:srgbClr val="00E3B8"/>
                </a:solidFill>
                <a:latin typeface="Arial"/>
                <a:cs typeface="Arial"/>
              </a:rPr>
              <a:t>7.</a:t>
            </a:r>
            <a:r>
              <a:rPr dirty="0" sz="3900" spc="9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75" b="1">
                <a:solidFill>
                  <a:srgbClr val="00E3B8"/>
                </a:solidFill>
                <a:latin typeface="Arial"/>
                <a:cs typeface="Arial"/>
              </a:rPr>
              <a:t>¿QUÉ</a:t>
            </a:r>
            <a:r>
              <a:rPr dirty="0" sz="3900" spc="9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330" b="1">
                <a:solidFill>
                  <a:srgbClr val="00E3B8"/>
                </a:solidFill>
                <a:latin typeface="Arial"/>
                <a:cs typeface="Arial"/>
              </a:rPr>
              <a:t>ES</a:t>
            </a:r>
            <a:r>
              <a:rPr dirty="0" sz="3900" spc="9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125" b="1">
                <a:solidFill>
                  <a:srgbClr val="00E3B8"/>
                </a:solidFill>
                <a:latin typeface="Arial"/>
                <a:cs typeface="Arial"/>
              </a:rPr>
              <a:t>MAX</a:t>
            </a:r>
            <a:r>
              <a:rPr dirty="0" sz="3900" spc="9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70" b="1">
                <a:solidFill>
                  <a:srgbClr val="00E3B8"/>
                </a:solidFill>
                <a:latin typeface="Arial"/>
                <a:cs typeface="Arial"/>
              </a:rPr>
              <a:t>EN</a:t>
            </a:r>
            <a:r>
              <a:rPr dirty="0" sz="3900" spc="9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155" b="1">
                <a:solidFill>
                  <a:srgbClr val="00E3B8"/>
                </a:solidFill>
                <a:latin typeface="Arial"/>
                <a:cs typeface="Arial"/>
              </a:rPr>
              <a:t>UNA</a:t>
            </a:r>
            <a:r>
              <a:rPr dirty="0" sz="3900" spc="9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10" b="1">
                <a:solidFill>
                  <a:srgbClr val="00E3B8"/>
                </a:solidFill>
                <a:latin typeface="Arial"/>
                <a:cs typeface="Arial"/>
              </a:rPr>
              <a:t>PILA?</a:t>
            </a:r>
            <a:endParaRPr sz="3900">
              <a:latin typeface="Arial"/>
              <a:cs typeface="Arial"/>
            </a:endParaRPr>
          </a:p>
          <a:p>
            <a:pPr algn="just" marL="124460">
              <a:lnSpc>
                <a:spcPct val="100000"/>
              </a:lnSpc>
              <a:spcBef>
                <a:spcPts val="3504"/>
              </a:spcBef>
            </a:pP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Indica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60">
                <a:solidFill>
                  <a:srgbClr val="FFFFFF"/>
                </a:solidFill>
                <a:latin typeface="Calibri"/>
                <a:cs typeface="Calibri"/>
              </a:rPr>
              <a:t>cantidad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máxima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elementos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puede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54">
                <a:solidFill>
                  <a:srgbClr val="FFFFFF"/>
                </a:solidFill>
                <a:latin typeface="Calibri"/>
                <a:cs typeface="Calibri"/>
              </a:rPr>
              <a:t>contener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35">
                <a:solidFill>
                  <a:srgbClr val="FFFFFF"/>
                </a:solidFill>
                <a:latin typeface="Calibri"/>
                <a:cs typeface="Calibri"/>
              </a:rPr>
              <a:t>pila.</a:t>
            </a:r>
            <a:endParaRPr sz="2800">
              <a:latin typeface="Calibri"/>
              <a:cs typeface="Calibri"/>
            </a:endParaRPr>
          </a:p>
          <a:p>
            <a:pPr algn="just" marL="12700" marR="25400" indent="111760">
              <a:lnSpc>
                <a:spcPct val="131700"/>
              </a:lnSpc>
            </a:pPr>
            <a:r>
              <a:rPr dirty="0" sz="2800" spc="17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una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30">
                <a:solidFill>
                  <a:srgbClr val="FFFFFF"/>
                </a:solidFill>
                <a:latin typeface="Calibri"/>
                <a:cs typeface="Calibri"/>
              </a:rPr>
              <a:t>establece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75">
                <a:solidFill>
                  <a:srgbClr val="FFFFFF"/>
                </a:solidFill>
                <a:latin typeface="Calibri"/>
                <a:cs typeface="Calibri"/>
              </a:rPr>
              <a:t>límite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superior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tamaño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pila</a:t>
            </a:r>
            <a:r>
              <a:rPr dirty="0" sz="28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se </a:t>
            </a:r>
            <a:r>
              <a:rPr dirty="0" sz="2800" spc="210">
                <a:solidFill>
                  <a:srgbClr val="FFFFFF"/>
                </a:solidFill>
                <a:latin typeface="Calibri"/>
                <a:cs typeface="Calibri"/>
              </a:rPr>
              <a:t>utiliza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409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comprobar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pila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está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llena.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474623" y="918021"/>
            <a:ext cx="15334615" cy="8439150"/>
          </a:xfrm>
          <a:custGeom>
            <a:avLst/>
            <a:gdLst/>
            <a:ahLst/>
            <a:cxnLst/>
            <a:rect l="l" t="t" r="r" b="b"/>
            <a:pathLst>
              <a:path w="15334615" h="8439150">
                <a:moveTo>
                  <a:pt x="15334058" y="8438554"/>
                </a:moveTo>
                <a:lnTo>
                  <a:pt x="0" y="8438554"/>
                </a:lnTo>
                <a:lnTo>
                  <a:pt x="0" y="0"/>
                </a:lnTo>
                <a:lnTo>
                  <a:pt x="15334058" y="0"/>
                </a:lnTo>
                <a:lnTo>
                  <a:pt x="15334058" y="843855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04965" y="1166304"/>
            <a:ext cx="12428855" cy="1191260"/>
          </a:xfrm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380"/>
              </a:spcBef>
            </a:pPr>
            <a:r>
              <a:rPr dirty="0" sz="3900" spc="210"/>
              <a:t>8.</a:t>
            </a:r>
            <a:r>
              <a:rPr dirty="0" sz="3900" spc="135"/>
              <a:t> </a:t>
            </a:r>
            <a:r>
              <a:rPr dirty="0" sz="3900"/>
              <a:t>¿A</a:t>
            </a:r>
            <a:r>
              <a:rPr dirty="0" sz="3900" spc="140"/>
              <a:t> </a:t>
            </a:r>
            <a:r>
              <a:rPr dirty="0" sz="3900"/>
              <a:t>QUE</a:t>
            </a:r>
            <a:r>
              <a:rPr dirty="0" sz="3900" spc="135"/>
              <a:t> </a:t>
            </a:r>
            <a:r>
              <a:rPr dirty="0" sz="3900" spc="-330"/>
              <a:t>SE</a:t>
            </a:r>
            <a:r>
              <a:rPr dirty="0" sz="3900" spc="140"/>
              <a:t> </a:t>
            </a:r>
            <a:r>
              <a:rPr dirty="0" sz="3900" spc="-204"/>
              <a:t>REFIERE</a:t>
            </a:r>
            <a:r>
              <a:rPr dirty="0" sz="3900" spc="140"/>
              <a:t> </a:t>
            </a:r>
            <a:r>
              <a:rPr dirty="0" sz="3900" spc="-50"/>
              <a:t>LOS</a:t>
            </a:r>
            <a:r>
              <a:rPr dirty="0" sz="3900" spc="135"/>
              <a:t> </a:t>
            </a:r>
            <a:r>
              <a:rPr dirty="0" sz="3900"/>
              <a:t>MÉTODOS</a:t>
            </a:r>
            <a:r>
              <a:rPr dirty="0" sz="3900" spc="140"/>
              <a:t> </a:t>
            </a:r>
            <a:r>
              <a:rPr dirty="0" sz="3900"/>
              <a:t>ESVACIA()</a:t>
            </a:r>
            <a:r>
              <a:rPr dirty="0" sz="3900" spc="140"/>
              <a:t> </a:t>
            </a:r>
            <a:r>
              <a:rPr dirty="0" sz="3900" spc="-50"/>
              <a:t>Y </a:t>
            </a:r>
            <a:r>
              <a:rPr dirty="0" sz="3900" spc="-70"/>
              <a:t>ESLLENA()</a:t>
            </a:r>
            <a:r>
              <a:rPr dirty="0" sz="3900" spc="15"/>
              <a:t> </a:t>
            </a:r>
            <a:r>
              <a:rPr dirty="0" sz="3900" spc="70"/>
              <a:t>EN</a:t>
            </a:r>
            <a:r>
              <a:rPr dirty="0" sz="3900" spc="15"/>
              <a:t> </a:t>
            </a:r>
            <a:r>
              <a:rPr dirty="0" sz="3900" spc="155"/>
              <a:t>UNA</a:t>
            </a:r>
            <a:r>
              <a:rPr dirty="0" sz="3900" spc="15"/>
              <a:t> </a:t>
            </a:r>
            <a:r>
              <a:rPr dirty="0" sz="3900" spc="-10"/>
              <a:t>PILA?</a:t>
            </a:r>
            <a:endParaRPr sz="3900"/>
          </a:p>
        </p:txBody>
      </p:sp>
      <p:sp>
        <p:nvSpPr>
          <p:cNvPr id="5" name="object 5" descr=""/>
          <p:cNvSpPr txBox="1"/>
          <p:nvPr/>
        </p:nvSpPr>
        <p:spPr>
          <a:xfrm>
            <a:off x="2442581" y="2842380"/>
            <a:ext cx="13435330" cy="5083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1700"/>
              </a:lnSpc>
              <a:spcBef>
                <a:spcPts val="100"/>
              </a:spcBef>
            </a:pPr>
            <a:r>
              <a:rPr dirty="0" sz="2800" spc="254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04">
                <a:solidFill>
                  <a:srgbClr val="FFFFFF"/>
                </a:solidFill>
                <a:latin typeface="Calibri"/>
                <a:cs typeface="Calibri"/>
              </a:rPr>
              <a:t>funciones</a:t>
            </a:r>
            <a:r>
              <a:rPr dirty="0" sz="2800" spc="13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60">
                <a:solidFill>
                  <a:srgbClr val="FFFFFF"/>
                </a:solidFill>
                <a:latin typeface="Calibri"/>
                <a:cs typeface="Calibri"/>
              </a:rPr>
              <a:t>"EsVacio()"</a:t>
            </a:r>
            <a:r>
              <a:rPr dirty="0" sz="2800" spc="13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15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800" spc="13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195">
                <a:solidFill>
                  <a:srgbClr val="FFFFFF"/>
                </a:solidFill>
                <a:latin typeface="Calibri"/>
                <a:cs typeface="Calibri"/>
              </a:rPr>
              <a:t>"EsLleno()"</a:t>
            </a:r>
            <a:r>
              <a:rPr dirty="0" sz="2800" spc="13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160">
                <a:solidFill>
                  <a:srgbClr val="FFFFFF"/>
                </a:solidFill>
                <a:latin typeface="Calibri"/>
                <a:cs typeface="Calibri"/>
              </a:rPr>
              <a:t>son</a:t>
            </a: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54">
                <a:solidFill>
                  <a:srgbClr val="FFFFFF"/>
                </a:solidFill>
                <a:latin typeface="Calibri"/>
                <a:cs typeface="Calibri"/>
              </a:rPr>
              <a:t>utilizadas</a:t>
            </a:r>
            <a:r>
              <a:rPr dirty="0" sz="2800" spc="13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409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dirty="0" sz="2800" spc="13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54">
                <a:solidFill>
                  <a:srgbClr val="FFFFFF"/>
                </a:solidFill>
                <a:latin typeface="Calibri"/>
                <a:cs typeface="Calibri"/>
              </a:rPr>
              <a:t>verificar</a:t>
            </a:r>
            <a:r>
              <a:rPr dirty="0" sz="2800" spc="13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11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dirty="0" sz="2800" spc="13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la 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pila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está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85">
                <a:solidFill>
                  <a:srgbClr val="FFFFFF"/>
                </a:solidFill>
                <a:latin typeface="Calibri"/>
                <a:cs typeface="Calibri"/>
              </a:rPr>
              <a:t>vacía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llena,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respectivamente.</a:t>
            </a:r>
            <a:endParaRPr sz="2800">
              <a:latin typeface="Calibri"/>
              <a:cs typeface="Calibri"/>
            </a:endParaRPr>
          </a:p>
          <a:p>
            <a:pPr algn="just" marL="12700" marR="5080">
              <a:lnSpc>
                <a:spcPct val="131700"/>
              </a:lnSpc>
            </a:pPr>
            <a:r>
              <a:rPr dirty="0" sz="2800" spc="33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1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195">
                <a:solidFill>
                  <a:srgbClr val="FFFFFF"/>
                </a:solidFill>
                <a:latin typeface="Calibri"/>
                <a:cs typeface="Calibri"/>
              </a:rPr>
              <a:t>función</a:t>
            </a:r>
            <a:r>
              <a:rPr dirty="0" sz="2800" spc="1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EsVacio()</a:t>
            </a:r>
            <a:r>
              <a:rPr dirty="0" sz="2800" spc="1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75">
                <a:solidFill>
                  <a:srgbClr val="FFFFFF"/>
                </a:solidFill>
                <a:latin typeface="Calibri"/>
                <a:cs typeface="Calibri"/>
              </a:rPr>
              <a:t>verifica</a:t>
            </a:r>
            <a:r>
              <a:rPr dirty="0" sz="2800" spc="1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11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dirty="0" sz="2800" spc="1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 spc="1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valor</a:t>
            </a:r>
            <a:r>
              <a:rPr dirty="0" sz="2800" spc="1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17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dirty="0" sz="2800" spc="1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dirty="0" sz="2800" spc="1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igual</a:t>
            </a:r>
            <a:r>
              <a:rPr dirty="0" sz="2800" spc="1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53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800" spc="1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cero,</a:t>
            </a:r>
            <a:r>
              <a:rPr dirty="0" sz="2800" spc="1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195">
                <a:solidFill>
                  <a:srgbClr val="FFFFFF"/>
                </a:solidFill>
                <a:latin typeface="Calibri"/>
                <a:cs typeface="Calibri"/>
              </a:rPr>
              <a:t>lo</a:t>
            </a:r>
            <a:r>
              <a:rPr dirty="0" sz="2800" spc="1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que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indica</a:t>
            </a:r>
            <a:r>
              <a:rPr dirty="0" sz="2800" spc="6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2800" spc="6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dirty="0" sz="2800" spc="6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5">
                <a:solidFill>
                  <a:srgbClr val="FFFFFF"/>
                </a:solidFill>
                <a:latin typeface="Calibri"/>
                <a:cs typeface="Calibri"/>
              </a:rPr>
              <a:t>hay</a:t>
            </a:r>
            <a:r>
              <a:rPr dirty="0" sz="2800" spc="6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elementos</a:t>
            </a:r>
            <a:r>
              <a:rPr dirty="0" sz="2800" spc="6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2800" spc="6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6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pila.</a:t>
            </a:r>
            <a:r>
              <a:rPr dirty="0" sz="2800" spc="6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9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2800" spc="6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ese</a:t>
            </a:r>
            <a:r>
              <a:rPr dirty="0" sz="2800" spc="6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5">
                <a:solidFill>
                  <a:srgbClr val="FFFFFF"/>
                </a:solidFill>
                <a:latin typeface="Calibri"/>
                <a:cs typeface="Calibri"/>
              </a:rPr>
              <a:t>caso,</a:t>
            </a:r>
            <a:r>
              <a:rPr dirty="0" sz="2800" spc="6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6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95">
                <a:solidFill>
                  <a:srgbClr val="FFFFFF"/>
                </a:solidFill>
                <a:latin typeface="Calibri"/>
                <a:cs typeface="Calibri"/>
              </a:rPr>
              <a:t>función</a:t>
            </a:r>
            <a:r>
              <a:rPr dirty="0" sz="2800" spc="6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devuelve </a:t>
            </a:r>
            <a:r>
              <a:rPr dirty="0" sz="2800" spc="105">
                <a:solidFill>
                  <a:srgbClr val="FFFFFF"/>
                </a:solidFill>
                <a:latin typeface="Calibri"/>
                <a:cs typeface="Calibri"/>
              </a:rPr>
              <a:t>true,</a:t>
            </a:r>
            <a:r>
              <a:rPr dirty="0" sz="2800" spc="6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195">
                <a:solidFill>
                  <a:srgbClr val="FFFFFF"/>
                </a:solidFill>
                <a:latin typeface="Calibri"/>
                <a:cs typeface="Calibri"/>
              </a:rPr>
              <a:t>lo</a:t>
            </a:r>
            <a:r>
              <a:rPr dirty="0" sz="2800" spc="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2800" spc="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75">
                <a:solidFill>
                  <a:srgbClr val="FFFFFF"/>
                </a:solidFill>
                <a:latin typeface="Calibri"/>
                <a:cs typeface="Calibri"/>
              </a:rPr>
              <a:t>significa</a:t>
            </a:r>
            <a:r>
              <a:rPr dirty="0" sz="2800" spc="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2800" spc="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pila</a:t>
            </a:r>
            <a:r>
              <a:rPr dirty="0" sz="2800" spc="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está</a:t>
            </a:r>
            <a:r>
              <a:rPr dirty="0" sz="2800" spc="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20">
                <a:solidFill>
                  <a:srgbClr val="FFFFFF"/>
                </a:solidFill>
                <a:latin typeface="Calibri"/>
                <a:cs typeface="Calibri"/>
              </a:rPr>
              <a:t>vacía.</a:t>
            </a:r>
            <a:r>
              <a:rPr dirty="0" sz="2800" spc="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19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2800" spc="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65">
                <a:solidFill>
                  <a:srgbClr val="FFFFFF"/>
                </a:solidFill>
                <a:latin typeface="Calibri"/>
                <a:cs typeface="Calibri"/>
              </a:rPr>
              <a:t>caso</a:t>
            </a:r>
            <a:r>
              <a:rPr dirty="0" sz="2800" spc="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20">
                <a:solidFill>
                  <a:srgbClr val="FFFFFF"/>
                </a:solidFill>
                <a:latin typeface="Calibri"/>
                <a:cs typeface="Calibri"/>
              </a:rPr>
              <a:t>contrario,</a:t>
            </a:r>
            <a:r>
              <a:rPr dirty="0" sz="2800" spc="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devuelve 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false.</a:t>
            </a:r>
            <a:endParaRPr sz="2800">
              <a:latin typeface="Calibri"/>
              <a:cs typeface="Calibri"/>
            </a:endParaRPr>
          </a:p>
          <a:p>
            <a:pPr algn="just" marL="12700" marR="5080">
              <a:lnSpc>
                <a:spcPct val="131700"/>
              </a:lnSpc>
            </a:pPr>
            <a:r>
              <a:rPr dirty="0" sz="2800" spc="33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4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95">
                <a:solidFill>
                  <a:srgbClr val="FFFFFF"/>
                </a:solidFill>
                <a:latin typeface="Calibri"/>
                <a:cs typeface="Calibri"/>
              </a:rPr>
              <a:t>función</a:t>
            </a:r>
            <a:r>
              <a:rPr dirty="0" sz="2800" spc="48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10">
                <a:solidFill>
                  <a:srgbClr val="FFFFFF"/>
                </a:solidFill>
                <a:latin typeface="Calibri"/>
                <a:cs typeface="Calibri"/>
              </a:rPr>
              <a:t>EsLleno()</a:t>
            </a:r>
            <a:r>
              <a:rPr dirty="0" sz="2800" spc="48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5">
                <a:solidFill>
                  <a:srgbClr val="FFFFFF"/>
                </a:solidFill>
                <a:latin typeface="Calibri"/>
                <a:cs typeface="Calibri"/>
              </a:rPr>
              <a:t>verifica</a:t>
            </a:r>
            <a:r>
              <a:rPr dirty="0" sz="2800" spc="4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dirty="0" sz="2800" spc="48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 spc="48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valor</a:t>
            </a:r>
            <a:r>
              <a:rPr dirty="0" sz="2800" spc="48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4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dirty="0" sz="2800" spc="48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dirty="0" sz="2800" spc="48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igual</a:t>
            </a:r>
            <a:r>
              <a:rPr dirty="0" sz="2800" spc="48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dirty="0" sz="2800" spc="4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valor</a:t>
            </a:r>
            <a:r>
              <a:rPr dirty="0" sz="2800" spc="48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65">
                <a:solidFill>
                  <a:srgbClr val="FFFFFF"/>
                </a:solidFill>
                <a:latin typeface="Calibri"/>
                <a:cs typeface="Calibri"/>
              </a:rPr>
              <a:t>máximo</a:t>
            </a:r>
            <a:r>
              <a:rPr dirty="0" sz="2800" spc="48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6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pila</a:t>
            </a:r>
            <a:r>
              <a:rPr dirty="0" sz="28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(max).</a:t>
            </a:r>
            <a:r>
              <a:rPr dirty="0" sz="28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04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dirty="0" sz="28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dirty="0" sz="28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dirty="0" sz="28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igual</a:t>
            </a:r>
            <a:r>
              <a:rPr dirty="0" sz="28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53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8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max,</a:t>
            </a:r>
            <a:r>
              <a:rPr dirty="0" sz="28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5">
                <a:solidFill>
                  <a:srgbClr val="FFFFFF"/>
                </a:solidFill>
                <a:latin typeface="Calibri"/>
                <a:cs typeface="Calibri"/>
              </a:rPr>
              <a:t>significa</a:t>
            </a:r>
            <a:r>
              <a:rPr dirty="0" sz="28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28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pila</a:t>
            </a:r>
            <a:r>
              <a:rPr dirty="0" sz="28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está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54">
                <a:solidFill>
                  <a:srgbClr val="FFFFFF"/>
                </a:solidFill>
                <a:latin typeface="Calibri"/>
                <a:cs typeface="Calibri"/>
              </a:rPr>
              <a:t>llena</a:t>
            </a:r>
            <a:r>
              <a:rPr dirty="0" sz="28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y,</a:t>
            </a:r>
            <a:r>
              <a:rPr dirty="0" sz="28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5">
                <a:solidFill>
                  <a:srgbClr val="FFFFFF"/>
                </a:solidFill>
                <a:latin typeface="Calibri"/>
                <a:cs typeface="Calibri"/>
              </a:rPr>
              <a:t>por</a:t>
            </a:r>
            <a:r>
              <a:rPr dirty="0" sz="28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Calibri"/>
                <a:cs typeface="Calibri"/>
              </a:rPr>
              <a:t>lo </a:t>
            </a:r>
            <a:r>
              <a:rPr dirty="0" sz="2800" spc="185">
                <a:solidFill>
                  <a:srgbClr val="FFFFFF"/>
                </a:solidFill>
                <a:latin typeface="Calibri"/>
                <a:cs typeface="Calibri"/>
              </a:rPr>
              <a:t>tanto,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95">
                <a:solidFill>
                  <a:srgbClr val="FFFFFF"/>
                </a:solidFill>
                <a:latin typeface="Calibri"/>
                <a:cs typeface="Calibri"/>
              </a:rPr>
              <a:t>función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54">
                <a:solidFill>
                  <a:srgbClr val="FFFFFF"/>
                </a:solidFill>
                <a:latin typeface="Calibri"/>
                <a:cs typeface="Calibri"/>
              </a:rPr>
              <a:t>devuelve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Calibri"/>
                <a:cs typeface="Calibri"/>
              </a:rPr>
              <a:t>true.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9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65">
                <a:solidFill>
                  <a:srgbClr val="FFFFFF"/>
                </a:solidFill>
                <a:latin typeface="Calibri"/>
                <a:cs typeface="Calibri"/>
              </a:rPr>
              <a:t>caso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0">
                <a:solidFill>
                  <a:srgbClr val="FFFFFF"/>
                </a:solidFill>
                <a:latin typeface="Calibri"/>
                <a:cs typeface="Calibri"/>
              </a:rPr>
              <a:t>contrario,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54">
                <a:solidFill>
                  <a:srgbClr val="FFFFFF"/>
                </a:solidFill>
                <a:latin typeface="Calibri"/>
                <a:cs typeface="Calibri"/>
              </a:rPr>
              <a:t>devuelve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false.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474623" y="918021"/>
            <a:ext cx="15334615" cy="8439150"/>
          </a:xfrm>
          <a:custGeom>
            <a:avLst/>
            <a:gdLst/>
            <a:ahLst/>
            <a:cxnLst/>
            <a:rect l="l" t="t" r="r" b="b"/>
            <a:pathLst>
              <a:path w="15334615" h="8439150">
                <a:moveTo>
                  <a:pt x="15334058" y="8438554"/>
                </a:moveTo>
                <a:lnTo>
                  <a:pt x="0" y="8438554"/>
                </a:lnTo>
                <a:lnTo>
                  <a:pt x="0" y="0"/>
                </a:lnTo>
                <a:lnTo>
                  <a:pt x="15334058" y="0"/>
                </a:lnTo>
                <a:lnTo>
                  <a:pt x="15334058" y="843855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2558931" y="2547911"/>
            <a:ext cx="13435330" cy="452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1700"/>
              </a:lnSpc>
              <a:spcBef>
                <a:spcPts val="100"/>
              </a:spcBef>
            </a:pPr>
            <a:r>
              <a:rPr dirty="0" sz="2800" spc="170">
                <a:solidFill>
                  <a:srgbClr val="FFFFFF"/>
                </a:solidFill>
                <a:latin typeface="Calibri"/>
                <a:cs typeface="Calibri"/>
              </a:rPr>
              <a:t>Los</a:t>
            </a:r>
            <a:r>
              <a:rPr dirty="0" sz="2800" spc="3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50">
                <a:solidFill>
                  <a:srgbClr val="FFFFFF"/>
                </a:solidFill>
                <a:latin typeface="Calibri"/>
                <a:cs typeface="Calibri"/>
              </a:rPr>
              <a:t>métodos</a:t>
            </a:r>
            <a:r>
              <a:rPr dirty="0" sz="2800" spc="3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54">
                <a:solidFill>
                  <a:srgbClr val="FFFFFF"/>
                </a:solidFill>
                <a:latin typeface="Calibri"/>
                <a:cs typeface="Calibri"/>
              </a:rPr>
              <a:t>estáticos</a:t>
            </a:r>
            <a:r>
              <a:rPr dirty="0" sz="2800" spc="3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llevan</a:t>
            </a:r>
            <a:r>
              <a:rPr dirty="0" sz="2800" spc="3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3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palabra</a:t>
            </a:r>
            <a:r>
              <a:rPr dirty="0" sz="2800" spc="3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0">
                <a:solidFill>
                  <a:srgbClr val="FFFFFF"/>
                </a:solidFill>
                <a:latin typeface="Calibri"/>
                <a:cs typeface="Calibri"/>
              </a:rPr>
              <a:t>"static"</a:t>
            </a:r>
            <a:r>
              <a:rPr dirty="0" sz="2800" spc="3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800" spc="3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10">
                <a:solidFill>
                  <a:srgbClr val="FFFFFF"/>
                </a:solidFill>
                <a:latin typeface="Calibri"/>
                <a:cs typeface="Calibri"/>
              </a:rPr>
              <a:t>utiliza</a:t>
            </a:r>
            <a:r>
              <a:rPr dirty="0" sz="2800" spc="3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409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dirty="0" sz="2800" spc="3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indicar</a:t>
            </a:r>
            <a:r>
              <a:rPr dirty="0" sz="2800" spc="3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que </a:t>
            </a:r>
            <a:r>
              <a:rPr dirty="0" sz="2800" spc="5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dirty="0" sz="2800" spc="4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campo,</a:t>
            </a:r>
            <a:r>
              <a:rPr dirty="0" sz="2800" spc="5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dirty="0" sz="2800" spc="4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800" spc="5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30">
                <a:solidFill>
                  <a:srgbClr val="FFFFFF"/>
                </a:solidFill>
                <a:latin typeface="Calibri"/>
                <a:cs typeface="Calibri"/>
              </a:rPr>
              <a:t>clase</a:t>
            </a:r>
            <a:r>
              <a:rPr dirty="0" sz="2800" spc="5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dirty="0" sz="2800" spc="4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05">
                <a:solidFill>
                  <a:srgbClr val="FFFFFF"/>
                </a:solidFill>
                <a:latin typeface="Calibri"/>
                <a:cs typeface="Calibri"/>
              </a:rPr>
              <a:t>compartido</a:t>
            </a:r>
            <a:r>
              <a:rPr dirty="0" sz="2800" spc="5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75">
                <a:solidFill>
                  <a:srgbClr val="FFFFFF"/>
                </a:solidFill>
                <a:latin typeface="Calibri"/>
                <a:cs typeface="Calibri"/>
              </a:rPr>
              <a:t>por</a:t>
            </a:r>
            <a:r>
              <a:rPr dirty="0" sz="2800" spc="5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todas</a:t>
            </a:r>
            <a:r>
              <a:rPr dirty="0" sz="2800" spc="4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dirty="0" sz="2800" spc="5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50">
                <a:solidFill>
                  <a:srgbClr val="FFFFFF"/>
                </a:solidFill>
                <a:latin typeface="Calibri"/>
                <a:cs typeface="Calibri"/>
              </a:rPr>
              <a:t>instancias</a:t>
            </a:r>
            <a:r>
              <a:rPr dirty="0" sz="2800" spc="4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5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la </a:t>
            </a:r>
            <a:r>
              <a:rPr dirty="0" sz="2800" spc="330">
                <a:solidFill>
                  <a:srgbClr val="FFFFFF"/>
                </a:solidFill>
                <a:latin typeface="Calibri"/>
                <a:cs typeface="Calibri"/>
              </a:rPr>
              <a:t>clase</a:t>
            </a:r>
            <a:r>
              <a:rPr dirty="0" sz="2800" spc="7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15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puede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185">
                <a:solidFill>
                  <a:srgbClr val="FFFFFF"/>
                </a:solidFill>
                <a:latin typeface="Calibri"/>
                <a:cs typeface="Calibri"/>
              </a:rPr>
              <a:t>ser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415">
                <a:solidFill>
                  <a:srgbClr val="FFFFFF"/>
                </a:solidFill>
                <a:latin typeface="Calibri"/>
                <a:cs typeface="Calibri"/>
              </a:rPr>
              <a:t>accedido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114">
                <a:solidFill>
                  <a:srgbClr val="FFFFFF"/>
                </a:solidFill>
                <a:latin typeface="Calibri"/>
                <a:cs typeface="Calibri"/>
              </a:rPr>
              <a:t>sin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necesidad</a:t>
            </a:r>
            <a:r>
              <a:rPr dirty="0" sz="2800" spc="7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35">
                <a:solidFill>
                  <a:srgbClr val="FFFFFF"/>
                </a:solidFill>
                <a:latin typeface="Calibri"/>
                <a:cs typeface="Calibri"/>
              </a:rPr>
              <a:t>crear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una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65">
                <a:solidFill>
                  <a:srgbClr val="FFFFFF"/>
                </a:solidFill>
                <a:latin typeface="Calibri"/>
                <a:cs typeface="Calibri"/>
              </a:rPr>
              <a:t>instancia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la </a:t>
            </a:r>
            <a:r>
              <a:rPr dirty="0" sz="2800" spc="265">
                <a:solidFill>
                  <a:srgbClr val="FFFFFF"/>
                </a:solidFill>
                <a:latin typeface="Calibri"/>
                <a:cs typeface="Calibri"/>
              </a:rPr>
              <a:t>clase.</a:t>
            </a:r>
            <a:endParaRPr sz="2800">
              <a:latin typeface="Calibri"/>
              <a:cs typeface="Calibri"/>
            </a:endParaRPr>
          </a:p>
          <a:p>
            <a:pPr algn="just" marL="12700" marR="11430">
              <a:lnSpc>
                <a:spcPct val="131700"/>
              </a:lnSpc>
            </a:pPr>
            <a:r>
              <a:rPr dirty="0" sz="2800" spc="190">
                <a:solidFill>
                  <a:srgbClr val="FFFFFF"/>
                </a:solidFill>
                <a:latin typeface="Calibri"/>
                <a:cs typeface="Calibri"/>
              </a:rPr>
              <a:t>Esto</a:t>
            </a:r>
            <a:r>
              <a:rPr dirty="0" sz="28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5">
                <a:solidFill>
                  <a:srgbClr val="FFFFFF"/>
                </a:solidFill>
                <a:latin typeface="Calibri"/>
                <a:cs typeface="Calibri"/>
              </a:rPr>
              <a:t>significa</a:t>
            </a:r>
            <a:r>
              <a:rPr dirty="0" sz="28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28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dirty="0" sz="28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está</a:t>
            </a:r>
            <a:r>
              <a:rPr dirty="0" sz="28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60">
                <a:solidFill>
                  <a:srgbClr val="FFFFFF"/>
                </a:solidFill>
                <a:latin typeface="Calibri"/>
                <a:cs typeface="Calibri"/>
              </a:rPr>
              <a:t>disponible</a:t>
            </a:r>
            <a:r>
              <a:rPr dirty="0" sz="28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409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dirty="0" sz="28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85">
                <a:solidFill>
                  <a:srgbClr val="FFFFFF"/>
                </a:solidFill>
                <a:latin typeface="Calibri"/>
                <a:cs typeface="Calibri"/>
              </a:rPr>
              <a:t>ser</a:t>
            </a:r>
            <a:r>
              <a:rPr dirty="0" sz="28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15">
                <a:solidFill>
                  <a:srgbClr val="FFFFFF"/>
                </a:solidFill>
                <a:latin typeface="Calibri"/>
                <a:cs typeface="Calibri"/>
              </a:rPr>
              <a:t>llamado</a:t>
            </a:r>
            <a:r>
              <a:rPr dirty="0" sz="28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28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cualquier </a:t>
            </a:r>
            <a:r>
              <a:rPr dirty="0" sz="2800" spc="180">
                <a:solidFill>
                  <a:srgbClr val="FFFFFF"/>
                </a:solidFill>
                <a:latin typeface="Calibri"/>
                <a:cs typeface="Calibri"/>
              </a:rPr>
              <a:t>momento,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85">
                <a:solidFill>
                  <a:srgbClr val="FFFFFF"/>
                </a:solidFill>
                <a:latin typeface="Calibri"/>
                <a:cs typeface="Calibri"/>
              </a:rPr>
              <a:t>incluso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50">
                <a:solidFill>
                  <a:srgbClr val="FFFFFF"/>
                </a:solidFill>
                <a:latin typeface="Calibri"/>
                <a:cs typeface="Calibri"/>
              </a:rPr>
              <a:t>antes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45">
                <a:solidFill>
                  <a:srgbClr val="FFFFFF"/>
                </a:solidFill>
                <a:latin typeface="Calibri"/>
                <a:cs typeface="Calibri"/>
              </a:rPr>
              <a:t>cree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una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65">
                <a:solidFill>
                  <a:srgbClr val="FFFFFF"/>
                </a:solidFill>
                <a:latin typeface="Calibri"/>
                <a:cs typeface="Calibri"/>
              </a:rPr>
              <a:t>instancia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65">
                <a:solidFill>
                  <a:srgbClr val="FFFFFF"/>
                </a:solidFill>
                <a:latin typeface="Calibri"/>
                <a:cs typeface="Calibri"/>
              </a:rPr>
              <a:t>clase.</a:t>
            </a:r>
            <a:endParaRPr sz="2800">
              <a:latin typeface="Calibri"/>
              <a:cs typeface="Calibri"/>
            </a:endParaRPr>
          </a:p>
          <a:p>
            <a:pPr algn="just" marL="12700" marR="13970">
              <a:lnSpc>
                <a:spcPct val="131700"/>
              </a:lnSpc>
            </a:pPr>
            <a:r>
              <a:rPr dirty="0" sz="2800" spc="170">
                <a:solidFill>
                  <a:srgbClr val="FFFFFF"/>
                </a:solidFill>
                <a:latin typeface="Calibri"/>
                <a:cs typeface="Calibri"/>
              </a:rPr>
              <a:t>Los</a:t>
            </a:r>
            <a:r>
              <a:rPr dirty="0" sz="2800" spc="36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50">
                <a:solidFill>
                  <a:srgbClr val="FFFFFF"/>
                </a:solidFill>
                <a:latin typeface="Calibri"/>
                <a:cs typeface="Calibri"/>
              </a:rPr>
              <a:t>métodos</a:t>
            </a:r>
            <a:r>
              <a:rPr dirty="0" sz="2800" spc="3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54">
                <a:solidFill>
                  <a:srgbClr val="FFFFFF"/>
                </a:solidFill>
                <a:latin typeface="Calibri"/>
                <a:cs typeface="Calibri"/>
              </a:rPr>
              <a:t>estáticos</a:t>
            </a:r>
            <a:r>
              <a:rPr dirty="0" sz="2800" spc="3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800" spc="3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utilizan</a:t>
            </a:r>
            <a:r>
              <a:rPr dirty="0" sz="2800" spc="3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comúnmente</a:t>
            </a:r>
            <a:r>
              <a:rPr dirty="0" sz="2800" spc="3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409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dirty="0" sz="2800" spc="3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proporcionar</a:t>
            </a:r>
            <a:r>
              <a:rPr dirty="0" sz="2800" spc="3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una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funcionalidad</a:t>
            </a:r>
            <a:r>
              <a:rPr dirty="0" sz="28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45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8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35">
                <a:solidFill>
                  <a:srgbClr val="FFFFFF"/>
                </a:solidFill>
                <a:latin typeface="Calibri"/>
                <a:cs typeface="Calibri"/>
              </a:rPr>
              <a:t>reutilizable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236540" y="7510172"/>
            <a:ext cx="10982325" cy="1635125"/>
            <a:chOff x="3236540" y="7510172"/>
            <a:chExt cx="10982325" cy="163512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6225" y="8430373"/>
              <a:ext cx="10239374" cy="71437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6540" y="7510172"/>
              <a:ext cx="10982324" cy="62864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21315" y="1782674"/>
            <a:ext cx="12717780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315"/>
              <a:t>9.</a:t>
            </a:r>
            <a:r>
              <a:rPr dirty="0" sz="3900" spc="45"/>
              <a:t> </a:t>
            </a:r>
            <a:r>
              <a:rPr dirty="0" sz="3900" spc="75"/>
              <a:t>¿QUÉ</a:t>
            </a:r>
            <a:r>
              <a:rPr dirty="0" sz="3900" spc="45"/>
              <a:t> </a:t>
            </a:r>
            <a:r>
              <a:rPr dirty="0" sz="3900" spc="165"/>
              <a:t>SON</a:t>
            </a:r>
            <a:r>
              <a:rPr dirty="0" sz="3900" spc="45"/>
              <a:t> </a:t>
            </a:r>
            <a:r>
              <a:rPr dirty="0" sz="3900" spc="-50"/>
              <a:t>LOS</a:t>
            </a:r>
            <a:r>
              <a:rPr dirty="0" sz="3900" spc="45"/>
              <a:t> </a:t>
            </a:r>
            <a:r>
              <a:rPr dirty="0" sz="3900"/>
              <a:t>MÉTODOS</a:t>
            </a:r>
            <a:r>
              <a:rPr dirty="0" sz="3900" spc="50"/>
              <a:t> </a:t>
            </a:r>
            <a:r>
              <a:rPr dirty="0" sz="3900" spc="-75"/>
              <a:t>ESTÁTICOS</a:t>
            </a:r>
            <a:r>
              <a:rPr dirty="0" sz="3900" spc="45"/>
              <a:t> </a:t>
            </a:r>
            <a:r>
              <a:rPr dirty="0" sz="3900" spc="70"/>
              <a:t>EN</a:t>
            </a:r>
            <a:r>
              <a:rPr dirty="0" sz="3900" spc="45"/>
              <a:t> </a:t>
            </a:r>
            <a:r>
              <a:rPr dirty="0" sz="3900" spc="-10"/>
              <a:t>JAVA?</a:t>
            </a:r>
            <a:endParaRPr sz="3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74623" y="918022"/>
            <a:ext cx="15334615" cy="8926195"/>
            <a:chOff x="1474623" y="918022"/>
            <a:chExt cx="15334615" cy="8926195"/>
          </a:xfrm>
        </p:grpSpPr>
        <p:sp>
          <p:nvSpPr>
            <p:cNvPr id="4" name="object 4" descr=""/>
            <p:cNvSpPr/>
            <p:nvPr/>
          </p:nvSpPr>
          <p:spPr>
            <a:xfrm>
              <a:off x="1474623" y="918022"/>
              <a:ext cx="15334615" cy="8439150"/>
            </a:xfrm>
            <a:custGeom>
              <a:avLst/>
              <a:gdLst/>
              <a:ahLst/>
              <a:cxnLst/>
              <a:rect l="l" t="t" r="r" b="b"/>
              <a:pathLst>
                <a:path w="15334615" h="8439150">
                  <a:moveTo>
                    <a:pt x="15334058" y="8438554"/>
                  </a:moveTo>
                  <a:lnTo>
                    <a:pt x="0" y="8438554"/>
                  </a:lnTo>
                  <a:lnTo>
                    <a:pt x="0" y="0"/>
                  </a:lnTo>
                  <a:lnTo>
                    <a:pt x="15334058" y="0"/>
                  </a:lnTo>
                  <a:lnTo>
                    <a:pt x="15334058" y="8438554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8081" y="3014775"/>
              <a:ext cx="4886324" cy="68294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7357" rIns="0" bIns="0" rtlCol="0" vert="horz">
            <a:spAutoFit/>
          </a:bodyPr>
          <a:lstStyle/>
          <a:p>
            <a:pPr marL="756920" marR="5080">
              <a:lnSpc>
                <a:spcPts val="4500"/>
              </a:lnSpc>
              <a:spcBef>
                <a:spcPts val="380"/>
              </a:spcBef>
            </a:pPr>
            <a:r>
              <a:rPr dirty="0" sz="3900"/>
              <a:t>10.¿A</a:t>
            </a:r>
            <a:r>
              <a:rPr dirty="0" sz="3900" spc="15"/>
              <a:t> </a:t>
            </a:r>
            <a:r>
              <a:rPr dirty="0" sz="3900" spc="-185"/>
              <a:t>TRAVÉS</a:t>
            </a:r>
            <a:r>
              <a:rPr dirty="0" sz="3900" spc="15"/>
              <a:t> </a:t>
            </a:r>
            <a:r>
              <a:rPr dirty="0" sz="3900"/>
              <a:t>DE</a:t>
            </a:r>
            <a:r>
              <a:rPr dirty="0" sz="3900" spc="15"/>
              <a:t> </a:t>
            </a:r>
            <a:r>
              <a:rPr dirty="0" sz="3900" spc="305"/>
              <a:t>UN</a:t>
            </a:r>
            <a:r>
              <a:rPr dirty="0" sz="3900" spc="15"/>
              <a:t> </a:t>
            </a:r>
            <a:r>
              <a:rPr dirty="0" sz="3900" spc="75"/>
              <a:t>GRÁFICO,</a:t>
            </a:r>
            <a:r>
              <a:rPr dirty="0" sz="3900" spc="15"/>
              <a:t> </a:t>
            </a:r>
            <a:r>
              <a:rPr dirty="0" sz="3900" spc="-90"/>
              <a:t>MUESTRE</a:t>
            </a:r>
            <a:r>
              <a:rPr dirty="0" sz="3900" spc="15"/>
              <a:t> </a:t>
            </a:r>
            <a:r>
              <a:rPr dirty="0" sz="3900" spc="-25"/>
              <a:t>LOS </a:t>
            </a:r>
            <a:r>
              <a:rPr dirty="0" sz="3900"/>
              <a:t>MÉTODOS</a:t>
            </a:r>
            <a:r>
              <a:rPr dirty="0" sz="3900" spc="40"/>
              <a:t> </a:t>
            </a:r>
            <a:r>
              <a:rPr dirty="0" sz="3900" spc="275"/>
              <a:t>MÍNIMOS</a:t>
            </a:r>
            <a:r>
              <a:rPr dirty="0" sz="3900" spc="40"/>
              <a:t> </a:t>
            </a:r>
            <a:r>
              <a:rPr dirty="0" sz="3900"/>
              <a:t>QUE</a:t>
            </a:r>
            <a:r>
              <a:rPr dirty="0" sz="3900" spc="40"/>
              <a:t> </a:t>
            </a:r>
            <a:r>
              <a:rPr dirty="0" sz="3900" spc="-114"/>
              <a:t>DEBERÍA</a:t>
            </a:r>
            <a:r>
              <a:rPr dirty="0" sz="3900" spc="40"/>
              <a:t> </a:t>
            </a:r>
            <a:r>
              <a:rPr dirty="0" sz="3900"/>
              <a:t>DE</a:t>
            </a:r>
            <a:r>
              <a:rPr dirty="0" sz="3900" spc="45"/>
              <a:t> </a:t>
            </a:r>
            <a:r>
              <a:rPr dirty="0" sz="3900" spc="-105"/>
              <a:t>TENER</a:t>
            </a:r>
            <a:r>
              <a:rPr dirty="0" sz="3900" spc="40"/>
              <a:t> </a:t>
            </a:r>
            <a:r>
              <a:rPr dirty="0" sz="3900" spc="130"/>
              <a:t>UNA </a:t>
            </a:r>
            <a:r>
              <a:rPr dirty="0" sz="3900" spc="-10"/>
              <a:t>PILA?</a:t>
            </a:r>
            <a:endParaRPr sz="3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3589782" y="2283713"/>
            <a:ext cx="11090910" cy="5720080"/>
          </a:xfrm>
          <a:custGeom>
            <a:avLst/>
            <a:gdLst/>
            <a:ahLst/>
            <a:cxnLst/>
            <a:rect l="l" t="t" r="r" b="b"/>
            <a:pathLst>
              <a:path w="11090910" h="5720080">
                <a:moveTo>
                  <a:pt x="0" y="0"/>
                </a:moveTo>
                <a:lnTo>
                  <a:pt x="11090671" y="0"/>
                </a:lnTo>
                <a:lnTo>
                  <a:pt x="11090671" y="5719571"/>
                </a:lnTo>
                <a:lnTo>
                  <a:pt x="0" y="5719571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43784" y="3540220"/>
            <a:ext cx="5800725" cy="2688590"/>
          </a:xfrm>
          <a:prstGeom prst="rect"/>
        </p:spPr>
        <p:txBody>
          <a:bodyPr wrap="square" lIns="0" tIns="59690" rIns="0" bIns="0" rtlCol="0" vert="horz">
            <a:spAutoFit/>
          </a:bodyPr>
          <a:lstStyle/>
          <a:p>
            <a:pPr marL="12700" marR="5080" indent="1148080">
              <a:lnSpc>
                <a:spcPts val="10350"/>
              </a:lnSpc>
              <a:spcBef>
                <a:spcPts val="470"/>
              </a:spcBef>
            </a:pPr>
            <a:r>
              <a:rPr dirty="0" sz="8850" spc="-580">
                <a:solidFill>
                  <a:srgbClr val="FFFFFF"/>
                </a:solidFill>
              </a:rPr>
              <a:t>PARTE </a:t>
            </a:r>
            <a:r>
              <a:rPr dirty="0" sz="8850" spc="-45">
                <a:solidFill>
                  <a:srgbClr val="FFFFFF"/>
                </a:solidFill>
              </a:rPr>
              <a:t>PRACTICA</a:t>
            </a:r>
            <a:endParaRPr sz="88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41456" y="603007"/>
            <a:ext cx="15805150" cy="9062085"/>
          </a:xfrm>
          <a:custGeom>
            <a:avLst/>
            <a:gdLst/>
            <a:ahLst/>
            <a:cxnLst/>
            <a:rect l="l" t="t" r="r" b="b"/>
            <a:pathLst>
              <a:path w="15805150" h="9062085">
                <a:moveTo>
                  <a:pt x="0" y="9061464"/>
                </a:moveTo>
                <a:lnTo>
                  <a:pt x="0" y="0"/>
                </a:lnTo>
                <a:lnTo>
                  <a:pt x="15805087" y="0"/>
                </a:lnTo>
                <a:lnTo>
                  <a:pt x="15805087" y="9061464"/>
                </a:lnTo>
                <a:lnTo>
                  <a:pt x="0" y="906146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660202" y="2206149"/>
            <a:ext cx="139382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3540" indent="-371475">
              <a:lnSpc>
                <a:spcPct val="100000"/>
              </a:lnSpc>
              <a:spcBef>
                <a:spcPts val="100"/>
              </a:spcBef>
              <a:buSzPct val="106818"/>
              <a:buFont typeface="Arial"/>
              <a:buChar char="○"/>
              <a:tabLst>
                <a:tab pos="384175" algn="l"/>
              </a:tabLst>
            </a:pPr>
            <a:r>
              <a:rPr dirty="0" sz="2200" spc="150">
                <a:solidFill>
                  <a:srgbClr val="FFFFFF"/>
                </a:solidFill>
                <a:latin typeface="Calibri"/>
                <a:cs typeface="Calibri"/>
              </a:rPr>
              <a:t>Diseno.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660202" y="7389357"/>
            <a:ext cx="13427710" cy="218821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383540" indent="-371475">
              <a:lnSpc>
                <a:spcPct val="100000"/>
              </a:lnSpc>
              <a:spcBef>
                <a:spcPts val="685"/>
              </a:spcBef>
              <a:buSzPct val="106818"/>
              <a:buFont typeface="Arial"/>
              <a:buChar char="○"/>
              <a:tabLst>
                <a:tab pos="384175" algn="l"/>
              </a:tabLst>
            </a:pPr>
            <a:r>
              <a:rPr dirty="0" sz="2200" spc="315">
                <a:solidFill>
                  <a:srgbClr val="FFFFFF"/>
                </a:solidFill>
                <a:latin typeface="Calibri"/>
                <a:cs typeface="Calibri"/>
              </a:rPr>
              <a:t>Crear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54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60">
                <a:solidFill>
                  <a:srgbClr val="FFFFFF"/>
                </a:solidFill>
                <a:latin typeface="Calibri"/>
                <a:cs typeface="Calibri"/>
              </a:rPr>
              <a:t>clase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29">
                <a:solidFill>
                  <a:srgbClr val="FFFFFF"/>
                </a:solidFill>
                <a:latin typeface="Calibri"/>
                <a:cs typeface="Calibri"/>
              </a:rPr>
              <a:t>Cliente</a:t>
            </a:r>
            <a:endParaRPr sz="2200">
              <a:latin typeface="Calibri"/>
              <a:cs typeface="Calibri"/>
            </a:endParaRPr>
          </a:p>
          <a:p>
            <a:pPr marL="383540" indent="-371475">
              <a:lnSpc>
                <a:spcPct val="100000"/>
              </a:lnSpc>
              <a:spcBef>
                <a:spcPts val="810"/>
              </a:spcBef>
              <a:buSzPct val="106818"/>
              <a:buFont typeface="Arial"/>
              <a:buChar char="○"/>
              <a:tabLst>
                <a:tab pos="384175" algn="l"/>
              </a:tabLst>
            </a:pPr>
            <a:r>
              <a:rPr dirty="0" sz="2200" spc="315">
                <a:solidFill>
                  <a:srgbClr val="FFFFFF"/>
                </a:solidFill>
                <a:latin typeface="Calibri"/>
                <a:cs typeface="Calibri"/>
              </a:rPr>
              <a:t>Crear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54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60">
                <a:solidFill>
                  <a:srgbClr val="FFFFFF"/>
                </a:solidFill>
                <a:latin typeface="Calibri"/>
                <a:cs typeface="Calibri"/>
              </a:rPr>
              <a:t>clase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20">
                <a:solidFill>
                  <a:srgbClr val="FFFFFF"/>
                </a:solidFill>
                <a:latin typeface="Calibri"/>
                <a:cs typeface="Calibri"/>
              </a:rPr>
              <a:t>PilaCliente</a:t>
            </a:r>
            <a:endParaRPr sz="2200">
              <a:latin typeface="Calibri"/>
              <a:cs typeface="Calibri"/>
            </a:endParaRPr>
          </a:p>
          <a:p>
            <a:pPr marL="383540" indent="-371475">
              <a:lnSpc>
                <a:spcPct val="100000"/>
              </a:lnSpc>
              <a:spcBef>
                <a:spcPts val="810"/>
              </a:spcBef>
              <a:buSzPct val="106818"/>
              <a:buFont typeface="Arial"/>
              <a:buChar char="○"/>
              <a:tabLst>
                <a:tab pos="384175" algn="l"/>
              </a:tabLst>
            </a:pPr>
            <a:r>
              <a:rPr dirty="0" sz="2200" spc="315">
                <a:solidFill>
                  <a:srgbClr val="FFFFFF"/>
                </a:solidFill>
                <a:latin typeface="Calibri"/>
                <a:cs typeface="Calibri"/>
              </a:rPr>
              <a:t>Crear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54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60">
                <a:solidFill>
                  <a:srgbClr val="FFFFFF"/>
                </a:solidFill>
                <a:latin typeface="Calibri"/>
                <a:cs typeface="Calibri"/>
              </a:rPr>
              <a:t>clase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145">
                <a:solidFill>
                  <a:srgbClr val="FFFFFF"/>
                </a:solidFill>
                <a:latin typeface="Calibri"/>
                <a:cs typeface="Calibri"/>
              </a:rPr>
              <a:t>Main.</a:t>
            </a:r>
            <a:endParaRPr sz="2200">
              <a:latin typeface="Calibri"/>
              <a:cs typeface="Calibri"/>
            </a:endParaRPr>
          </a:p>
          <a:p>
            <a:pPr marL="12700" marR="5080" indent="421640">
              <a:lnSpc>
                <a:spcPct val="130700"/>
              </a:lnSpc>
              <a:buSzPct val="106818"/>
              <a:buFont typeface="Arial"/>
              <a:buChar char="○"/>
              <a:tabLst>
                <a:tab pos="434340" algn="l"/>
                <a:tab pos="434975" algn="l"/>
              </a:tabLst>
            </a:pPr>
            <a:r>
              <a:rPr dirty="0" sz="2200" spc="315">
                <a:solidFill>
                  <a:srgbClr val="FFFFFF"/>
                </a:solidFill>
                <a:latin typeface="Calibri"/>
                <a:cs typeface="Calibri"/>
              </a:rPr>
              <a:t>Crear</a:t>
            </a:r>
            <a:r>
              <a:rPr dirty="0" sz="2200" spc="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dirty="0" sz="2200" spc="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60">
                <a:solidFill>
                  <a:srgbClr val="FFFFFF"/>
                </a:solidFill>
                <a:latin typeface="Calibri"/>
                <a:cs typeface="Calibri"/>
              </a:rPr>
              <a:t>paquete</a:t>
            </a:r>
            <a:r>
              <a:rPr dirty="0" sz="2200" spc="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31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200" spc="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195">
                <a:solidFill>
                  <a:srgbClr val="FFFFFF"/>
                </a:solidFill>
                <a:latin typeface="Calibri"/>
                <a:cs typeface="Calibri"/>
              </a:rPr>
              <a:t>nombre</a:t>
            </a:r>
            <a:r>
              <a:rPr dirty="0" sz="2200" spc="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29">
                <a:solidFill>
                  <a:srgbClr val="FFFFFF"/>
                </a:solidFill>
                <a:latin typeface="Calibri"/>
                <a:cs typeface="Calibri"/>
              </a:rPr>
              <a:t>PilaDeClientes</a:t>
            </a:r>
            <a:r>
              <a:rPr dirty="0" sz="2200" spc="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25">
                <a:solidFill>
                  <a:srgbClr val="FFFFFF"/>
                </a:solidFill>
                <a:latin typeface="Calibri"/>
                <a:cs typeface="Calibri"/>
              </a:rPr>
              <a:t>(todas</a:t>
            </a:r>
            <a:r>
              <a:rPr dirty="0" sz="2200" spc="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195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dirty="0" sz="2200" spc="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29">
                <a:solidFill>
                  <a:srgbClr val="FFFFFF"/>
                </a:solidFill>
                <a:latin typeface="Calibri"/>
                <a:cs typeface="Calibri"/>
              </a:rPr>
              <a:t>clases</a:t>
            </a:r>
            <a:r>
              <a:rPr dirty="0" sz="2200" spc="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75">
                <a:solidFill>
                  <a:srgbClr val="FFFFFF"/>
                </a:solidFill>
                <a:latin typeface="Calibri"/>
                <a:cs typeface="Calibri"/>
              </a:rPr>
              <a:t>deberán</a:t>
            </a:r>
            <a:r>
              <a:rPr dirty="0" sz="2200" spc="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31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200" spc="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195">
                <a:solidFill>
                  <a:srgbClr val="FFFFFF"/>
                </a:solidFill>
                <a:latin typeface="Calibri"/>
                <a:cs typeface="Calibri"/>
              </a:rPr>
              <a:t>estar</a:t>
            </a:r>
            <a:r>
              <a:rPr dirty="0" sz="2200" spc="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190">
                <a:solidFill>
                  <a:srgbClr val="FFFFFF"/>
                </a:solidFill>
                <a:latin typeface="Calibri"/>
                <a:cs typeface="Calibri"/>
              </a:rPr>
              <a:t>dentro</a:t>
            </a:r>
            <a:r>
              <a:rPr dirty="0" sz="2200" spc="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85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2200" spc="190">
                <a:solidFill>
                  <a:srgbClr val="FFFFFF"/>
                </a:solidFill>
                <a:latin typeface="Calibri"/>
                <a:cs typeface="Calibri"/>
              </a:rPr>
              <a:t>este</a:t>
            </a:r>
            <a:r>
              <a:rPr dirty="0" sz="2200" spc="2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40">
                <a:solidFill>
                  <a:srgbClr val="FFFFFF"/>
                </a:solidFill>
                <a:latin typeface="Calibri"/>
                <a:cs typeface="Calibri"/>
              </a:rPr>
              <a:t>paquete)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2310" y="1961316"/>
            <a:ext cx="8915399" cy="52958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60202" y="968761"/>
            <a:ext cx="14073505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60"/>
              <a:t>11.</a:t>
            </a:r>
            <a:r>
              <a:rPr dirty="0" spc="15"/>
              <a:t> </a:t>
            </a:r>
            <a:r>
              <a:rPr dirty="0" spc="-70"/>
              <a:t>CREAR</a:t>
            </a:r>
            <a:r>
              <a:rPr dirty="0" spc="-175"/>
              <a:t> </a:t>
            </a:r>
            <a:r>
              <a:rPr dirty="0" spc="-285"/>
              <a:t>LAS</a:t>
            </a:r>
            <a:r>
              <a:rPr dirty="0" spc="45"/>
              <a:t> </a:t>
            </a:r>
            <a:r>
              <a:rPr dirty="0" spc="-170"/>
              <a:t>CLASES</a:t>
            </a:r>
            <a:r>
              <a:rPr dirty="0" spc="-75"/>
              <a:t> </a:t>
            </a:r>
            <a:r>
              <a:rPr dirty="0" spc="-55"/>
              <a:t>NECESARIAS</a:t>
            </a:r>
            <a:r>
              <a:rPr dirty="0" spc="-190"/>
              <a:t> </a:t>
            </a:r>
            <a:r>
              <a:rPr dirty="0" spc="-114"/>
              <a:t>PARA</a:t>
            </a:r>
            <a:r>
              <a:rPr dirty="0" spc="-100"/>
              <a:t> </a:t>
            </a:r>
            <a:r>
              <a:rPr dirty="0" spc="-280"/>
              <a:t>LA</a:t>
            </a:r>
            <a:r>
              <a:rPr dirty="0" spc="40"/>
              <a:t> </a:t>
            </a:r>
            <a:r>
              <a:rPr dirty="0" spc="-95"/>
              <a:t>PILA</a:t>
            </a:r>
            <a:r>
              <a:rPr dirty="0" spc="-65"/>
              <a:t> </a:t>
            </a:r>
            <a:r>
              <a:rPr dirty="0"/>
              <a:t>DE</a:t>
            </a:r>
            <a:r>
              <a:rPr dirty="0" spc="-65"/>
              <a:t> </a:t>
            </a:r>
            <a:r>
              <a:rPr dirty="0" spc="-10"/>
              <a:t>CLIENTES.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41456" y="603003"/>
            <a:ext cx="15805150" cy="9062085"/>
            <a:chOff x="1241456" y="603003"/>
            <a:chExt cx="15805150" cy="9062085"/>
          </a:xfrm>
        </p:grpSpPr>
        <p:sp>
          <p:nvSpPr>
            <p:cNvPr id="3" name="object 3" descr=""/>
            <p:cNvSpPr/>
            <p:nvPr/>
          </p:nvSpPr>
          <p:spPr>
            <a:xfrm>
              <a:off x="1241456" y="603003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0"/>
                  </a:moveTo>
                  <a:lnTo>
                    <a:pt x="15805087" y="0"/>
                  </a:lnTo>
                  <a:lnTo>
                    <a:pt x="15805087" y="9061464"/>
                  </a:lnTo>
                  <a:lnTo>
                    <a:pt x="0" y="9061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6144" y="3691715"/>
              <a:ext cx="11201398" cy="5400674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660202" y="2131556"/>
            <a:ext cx="12624435" cy="1316355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383540" indent="-371475">
              <a:lnSpc>
                <a:spcPct val="100000"/>
              </a:lnSpc>
              <a:spcBef>
                <a:spcPts val="685"/>
              </a:spcBef>
              <a:buSzPct val="106818"/>
              <a:buFont typeface="Arial"/>
              <a:buChar char="○"/>
              <a:tabLst>
                <a:tab pos="384175" algn="l"/>
              </a:tabLst>
            </a:pPr>
            <a:r>
              <a:rPr dirty="0" sz="2200" spc="165">
                <a:solidFill>
                  <a:srgbClr val="FFFFFF"/>
                </a:solidFill>
                <a:latin typeface="Calibri"/>
                <a:cs typeface="Calibri"/>
              </a:rPr>
              <a:t>Adjuntar</a:t>
            </a:r>
            <a:r>
              <a:rPr dirty="0" sz="2200" spc="229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125">
                <a:solidFill>
                  <a:srgbClr val="FFFFFF"/>
                </a:solidFill>
                <a:latin typeface="Calibri"/>
                <a:cs typeface="Calibri"/>
              </a:rPr>
              <a:t>los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140">
                <a:solidFill>
                  <a:srgbClr val="FFFFFF"/>
                </a:solidFill>
                <a:latin typeface="Calibri"/>
                <a:cs typeface="Calibri"/>
              </a:rPr>
              <a:t>siguientes.</a:t>
            </a:r>
            <a:endParaRPr sz="2200">
              <a:latin typeface="Calibri"/>
              <a:cs typeface="Calibri"/>
            </a:endParaRPr>
          </a:p>
          <a:p>
            <a:pPr marL="383540" indent="-371475">
              <a:lnSpc>
                <a:spcPct val="100000"/>
              </a:lnSpc>
              <a:spcBef>
                <a:spcPts val="810"/>
              </a:spcBef>
              <a:buSzPct val="106818"/>
              <a:buFont typeface="Arial"/>
              <a:buChar char="■"/>
              <a:tabLst>
                <a:tab pos="384175" algn="l"/>
              </a:tabLst>
            </a:pPr>
            <a:r>
              <a:rPr dirty="0" sz="2200" spc="26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200" spc="229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60">
                <a:solidFill>
                  <a:srgbClr val="FFFFFF"/>
                </a:solidFill>
                <a:latin typeface="Calibri"/>
                <a:cs typeface="Calibri"/>
              </a:rPr>
              <a:t>clase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180">
                <a:solidFill>
                  <a:srgbClr val="FFFFFF"/>
                </a:solidFill>
                <a:latin typeface="Calibri"/>
                <a:cs typeface="Calibri"/>
              </a:rPr>
              <a:t>MAIN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40">
                <a:solidFill>
                  <a:srgbClr val="FFFFFF"/>
                </a:solidFill>
                <a:latin typeface="Calibri"/>
                <a:cs typeface="Calibri"/>
              </a:rPr>
              <a:t>con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54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65">
                <a:solidFill>
                  <a:srgbClr val="FFFFFF"/>
                </a:solidFill>
                <a:latin typeface="Calibri"/>
                <a:cs typeface="Calibri"/>
              </a:rPr>
              <a:t>creación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31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65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185">
                <a:solidFill>
                  <a:srgbClr val="FFFFFF"/>
                </a:solidFill>
                <a:latin typeface="Calibri"/>
                <a:cs typeface="Calibri"/>
              </a:rPr>
              <a:t>clientes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114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315">
                <a:solidFill>
                  <a:srgbClr val="FFFFFF"/>
                </a:solidFill>
                <a:latin typeface="Calibri"/>
                <a:cs typeface="Calibri"/>
              </a:rPr>
              <a:t>agregados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42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54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Calibri"/>
                <a:cs typeface="Calibri"/>
              </a:rPr>
              <a:t>PILA.</a:t>
            </a:r>
            <a:endParaRPr sz="2200">
              <a:latin typeface="Calibri"/>
              <a:cs typeface="Calibri"/>
            </a:endParaRPr>
          </a:p>
          <a:p>
            <a:pPr marL="383540" indent="-371475">
              <a:lnSpc>
                <a:spcPct val="100000"/>
              </a:lnSpc>
              <a:spcBef>
                <a:spcPts val="810"/>
              </a:spcBef>
              <a:buSzPct val="106818"/>
              <a:buFont typeface="Arial"/>
              <a:buChar char="■"/>
              <a:tabLst>
                <a:tab pos="384175" algn="l"/>
              </a:tabLst>
            </a:pPr>
            <a:r>
              <a:rPr dirty="0" sz="2200" spc="250">
                <a:solidFill>
                  <a:srgbClr val="FFFFFF"/>
                </a:solidFill>
                <a:latin typeface="Calibri"/>
                <a:cs typeface="Calibri"/>
              </a:rPr>
              <a:t>Una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54">
                <a:solidFill>
                  <a:srgbClr val="FFFFFF"/>
                </a:solidFill>
                <a:latin typeface="Calibri"/>
                <a:cs typeface="Calibri"/>
              </a:rPr>
              <a:t>imagen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31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2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54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50">
                <a:solidFill>
                  <a:srgbClr val="FFFFFF"/>
                </a:solidFill>
                <a:latin typeface="Calibri"/>
                <a:cs typeface="Calibri"/>
              </a:rPr>
              <a:t>salida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31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2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54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25">
                <a:solidFill>
                  <a:srgbClr val="FFFFFF"/>
                </a:solidFill>
                <a:latin typeface="Calibri"/>
                <a:cs typeface="Calibri"/>
              </a:rPr>
              <a:t>consola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19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22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60">
                <a:solidFill>
                  <a:srgbClr val="FFFFFF"/>
                </a:solidFill>
                <a:latin typeface="Calibri"/>
                <a:cs typeface="Calibri"/>
              </a:rPr>
              <a:t>donde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175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150">
                <a:solidFill>
                  <a:srgbClr val="FFFFFF"/>
                </a:solidFill>
                <a:latin typeface="Calibri"/>
                <a:cs typeface="Calibri"/>
              </a:rPr>
              <a:t>muestran</a:t>
            </a:r>
            <a:r>
              <a:rPr dirty="0" sz="22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195">
                <a:solidFill>
                  <a:srgbClr val="FFFFFF"/>
                </a:solidFill>
                <a:latin typeface="Calibri"/>
                <a:cs typeface="Calibri"/>
              </a:rPr>
              <a:t>todos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125">
                <a:solidFill>
                  <a:srgbClr val="FFFFFF"/>
                </a:solidFill>
                <a:latin typeface="Calibri"/>
                <a:cs typeface="Calibri"/>
              </a:rPr>
              <a:t>los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135">
                <a:solidFill>
                  <a:srgbClr val="FFFFFF"/>
                </a:solidFill>
                <a:latin typeface="Calibri"/>
                <a:cs typeface="Calibri"/>
              </a:rPr>
              <a:t>ítems</a:t>
            </a:r>
            <a:r>
              <a:rPr dirty="0" sz="22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31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254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2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185">
                <a:solidFill>
                  <a:srgbClr val="FFFFFF"/>
                </a:solidFill>
                <a:latin typeface="Calibri"/>
                <a:cs typeface="Calibri"/>
              </a:rPr>
              <a:t>pila.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60202" y="968756"/>
            <a:ext cx="14073505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60"/>
              <a:t>11.</a:t>
            </a:r>
            <a:r>
              <a:rPr dirty="0" spc="15"/>
              <a:t> </a:t>
            </a:r>
            <a:r>
              <a:rPr dirty="0" spc="-70"/>
              <a:t>CREAR</a:t>
            </a:r>
            <a:r>
              <a:rPr dirty="0" spc="-175"/>
              <a:t> </a:t>
            </a:r>
            <a:r>
              <a:rPr dirty="0" spc="-285"/>
              <a:t>LAS</a:t>
            </a:r>
            <a:r>
              <a:rPr dirty="0" spc="45"/>
              <a:t> </a:t>
            </a:r>
            <a:r>
              <a:rPr dirty="0" spc="-170"/>
              <a:t>CLASES</a:t>
            </a:r>
            <a:r>
              <a:rPr dirty="0" spc="-75"/>
              <a:t> </a:t>
            </a:r>
            <a:r>
              <a:rPr dirty="0" spc="-55"/>
              <a:t>NECESARIAS</a:t>
            </a:r>
            <a:r>
              <a:rPr dirty="0" spc="-190"/>
              <a:t> </a:t>
            </a:r>
            <a:r>
              <a:rPr dirty="0" spc="-114"/>
              <a:t>PARA</a:t>
            </a:r>
            <a:r>
              <a:rPr dirty="0" spc="-100"/>
              <a:t> </a:t>
            </a:r>
            <a:r>
              <a:rPr dirty="0" spc="-280"/>
              <a:t>LA</a:t>
            </a:r>
            <a:r>
              <a:rPr dirty="0" spc="40"/>
              <a:t> </a:t>
            </a:r>
            <a:r>
              <a:rPr dirty="0" spc="-95"/>
              <a:t>PILA</a:t>
            </a:r>
            <a:r>
              <a:rPr dirty="0" spc="-65"/>
              <a:t> </a:t>
            </a:r>
            <a:r>
              <a:rPr dirty="0"/>
              <a:t>DE</a:t>
            </a:r>
            <a:r>
              <a:rPr dirty="0" spc="-65"/>
              <a:t> </a:t>
            </a:r>
            <a:r>
              <a:rPr dirty="0" spc="-10"/>
              <a:t>CLIENTES.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41456" y="603004"/>
            <a:ext cx="15805150" cy="9062085"/>
            <a:chOff x="1241456" y="603004"/>
            <a:chExt cx="15805150" cy="9062085"/>
          </a:xfrm>
        </p:grpSpPr>
        <p:sp>
          <p:nvSpPr>
            <p:cNvPr id="3" name="object 3" descr=""/>
            <p:cNvSpPr/>
            <p:nvPr/>
          </p:nvSpPr>
          <p:spPr>
            <a:xfrm>
              <a:off x="1241456" y="603004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0"/>
                  </a:moveTo>
                  <a:lnTo>
                    <a:pt x="15805087" y="0"/>
                  </a:lnTo>
                  <a:lnTo>
                    <a:pt x="15805087" y="9061464"/>
                  </a:lnTo>
                  <a:lnTo>
                    <a:pt x="0" y="9061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1951" y="3591070"/>
              <a:ext cx="15039974" cy="36575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60"/>
              <a:t>11.</a:t>
            </a:r>
            <a:r>
              <a:rPr dirty="0" spc="15"/>
              <a:t> </a:t>
            </a:r>
            <a:r>
              <a:rPr dirty="0" spc="-70"/>
              <a:t>CREAR</a:t>
            </a:r>
            <a:r>
              <a:rPr dirty="0" spc="-175"/>
              <a:t> </a:t>
            </a:r>
            <a:r>
              <a:rPr dirty="0" spc="-285"/>
              <a:t>LAS</a:t>
            </a:r>
            <a:r>
              <a:rPr dirty="0" spc="45"/>
              <a:t> </a:t>
            </a:r>
            <a:r>
              <a:rPr dirty="0" spc="-170"/>
              <a:t>CLASES</a:t>
            </a:r>
            <a:r>
              <a:rPr dirty="0" spc="-75"/>
              <a:t> </a:t>
            </a:r>
            <a:r>
              <a:rPr dirty="0" spc="-55"/>
              <a:t>NECESARIAS</a:t>
            </a:r>
            <a:r>
              <a:rPr dirty="0" spc="-190"/>
              <a:t> </a:t>
            </a:r>
            <a:r>
              <a:rPr dirty="0" spc="-114"/>
              <a:t>PARA</a:t>
            </a:r>
            <a:r>
              <a:rPr dirty="0" spc="-100"/>
              <a:t> </a:t>
            </a:r>
            <a:r>
              <a:rPr dirty="0" spc="-280"/>
              <a:t>LA</a:t>
            </a:r>
            <a:r>
              <a:rPr dirty="0" spc="40"/>
              <a:t> </a:t>
            </a:r>
            <a:r>
              <a:rPr dirty="0" spc="-95"/>
              <a:t>PILA</a:t>
            </a:r>
            <a:r>
              <a:rPr dirty="0" spc="-65"/>
              <a:t> </a:t>
            </a:r>
            <a:r>
              <a:rPr dirty="0"/>
              <a:t>DE</a:t>
            </a:r>
            <a:r>
              <a:rPr dirty="0" spc="-65"/>
              <a:t> </a:t>
            </a:r>
            <a:r>
              <a:rPr dirty="0" spc="-10"/>
              <a:t>CLIENTES.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41456" y="603007"/>
            <a:ext cx="16912590" cy="9062085"/>
            <a:chOff x="1241456" y="603007"/>
            <a:chExt cx="16912590" cy="9062085"/>
          </a:xfrm>
        </p:grpSpPr>
        <p:sp>
          <p:nvSpPr>
            <p:cNvPr id="3" name="object 3" descr=""/>
            <p:cNvSpPr/>
            <p:nvPr/>
          </p:nvSpPr>
          <p:spPr>
            <a:xfrm>
              <a:off x="1241456" y="603007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9061464"/>
                  </a:moveTo>
                  <a:lnTo>
                    <a:pt x="0" y="0"/>
                  </a:lnTo>
                  <a:lnTo>
                    <a:pt x="15805087" y="0"/>
                  </a:lnTo>
                  <a:lnTo>
                    <a:pt x="15805087" y="9061464"/>
                  </a:lnTo>
                  <a:lnTo>
                    <a:pt x="0" y="9061464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8968" y="2111752"/>
              <a:ext cx="6534149" cy="63245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9470" y="2111752"/>
              <a:ext cx="9544049" cy="26003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60"/>
              <a:t>11.</a:t>
            </a:r>
            <a:r>
              <a:rPr dirty="0" spc="15"/>
              <a:t> </a:t>
            </a:r>
            <a:r>
              <a:rPr dirty="0" spc="-70"/>
              <a:t>CREAR</a:t>
            </a:r>
            <a:r>
              <a:rPr dirty="0" spc="-175"/>
              <a:t> </a:t>
            </a:r>
            <a:r>
              <a:rPr dirty="0" spc="-285"/>
              <a:t>LAS</a:t>
            </a:r>
            <a:r>
              <a:rPr dirty="0" spc="45"/>
              <a:t> </a:t>
            </a:r>
            <a:r>
              <a:rPr dirty="0" spc="-170"/>
              <a:t>CLASES</a:t>
            </a:r>
            <a:r>
              <a:rPr dirty="0" spc="-75"/>
              <a:t> </a:t>
            </a:r>
            <a:r>
              <a:rPr dirty="0" spc="-55"/>
              <a:t>NECESARIAS</a:t>
            </a:r>
            <a:r>
              <a:rPr dirty="0" spc="-190"/>
              <a:t> </a:t>
            </a:r>
            <a:r>
              <a:rPr dirty="0" spc="-114"/>
              <a:t>PARA</a:t>
            </a:r>
            <a:r>
              <a:rPr dirty="0" spc="-100"/>
              <a:t> </a:t>
            </a:r>
            <a:r>
              <a:rPr dirty="0" spc="-280"/>
              <a:t>LA</a:t>
            </a:r>
            <a:r>
              <a:rPr dirty="0" spc="40"/>
              <a:t> </a:t>
            </a:r>
            <a:r>
              <a:rPr dirty="0" spc="-95"/>
              <a:t>PILA</a:t>
            </a:r>
            <a:r>
              <a:rPr dirty="0" spc="-65"/>
              <a:t> </a:t>
            </a:r>
            <a:r>
              <a:rPr dirty="0"/>
              <a:t>DE</a:t>
            </a:r>
            <a:r>
              <a:rPr dirty="0" spc="-65"/>
              <a:t> </a:t>
            </a:r>
            <a:r>
              <a:rPr dirty="0" spc="-10"/>
              <a:t>CLIENTES.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41456" y="603003"/>
            <a:ext cx="15805150" cy="9062085"/>
          </a:xfrm>
          <a:custGeom>
            <a:avLst/>
            <a:gdLst/>
            <a:ahLst/>
            <a:cxnLst/>
            <a:rect l="l" t="t" r="r" b="b"/>
            <a:pathLst>
              <a:path w="15805150" h="9062085">
                <a:moveTo>
                  <a:pt x="0" y="0"/>
                </a:moveTo>
                <a:lnTo>
                  <a:pt x="15805087" y="0"/>
                </a:lnTo>
                <a:lnTo>
                  <a:pt x="15805087" y="9061464"/>
                </a:lnTo>
                <a:lnTo>
                  <a:pt x="0" y="9061464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660202" y="2375465"/>
            <a:ext cx="14070965" cy="68903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256030">
              <a:lnSpc>
                <a:spcPct val="132400"/>
              </a:lnSpc>
              <a:spcBef>
                <a:spcPts val="95"/>
              </a:spcBef>
              <a:buSzPct val="107352"/>
              <a:buFont typeface="Arial"/>
              <a:buChar char="○"/>
              <a:tabLst>
                <a:tab pos="1268730" algn="l"/>
                <a:tab pos="1269365" algn="l"/>
                <a:tab pos="2122170" algn="l"/>
                <a:tab pos="4260215" algn="l"/>
                <a:tab pos="6347460" algn="l"/>
                <a:tab pos="8655685" algn="l"/>
              </a:tabLst>
            </a:pPr>
            <a:r>
              <a:rPr dirty="0" sz="3400" spc="204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3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3400" spc="33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dirty="0" sz="3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3400" spc="455">
                <a:solidFill>
                  <a:srgbClr val="FFFFFF"/>
                </a:solidFill>
                <a:latin typeface="Calibri"/>
                <a:cs typeface="Calibri"/>
              </a:rPr>
              <a:t>deberá</a:t>
            </a:r>
            <a:r>
              <a:rPr dirty="0" sz="3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3400" spc="305">
                <a:solidFill>
                  <a:srgbClr val="FFFFFF"/>
                </a:solidFill>
                <a:latin typeface="Calibri"/>
                <a:cs typeface="Calibri"/>
              </a:rPr>
              <a:t>llamarse</a:t>
            </a:r>
            <a:r>
              <a:rPr dirty="0" sz="3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mayoresCiertaEdad(Pila, </a:t>
            </a:r>
            <a:r>
              <a:rPr dirty="0" sz="3400" spc="409">
                <a:solidFill>
                  <a:srgbClr val="FFFFFF"/>
                </a:solidFill>
                <a:latin typeface="Calibri"/>
                <a:cs typeface="Calibri"/>
              </a:rPr>
              <a:t>edadMayor)</a:t>
            </a:r>
            <a:endParaRPr sz="3400">
              <a:latin typeface="Calibri"/>
              <a:cs typeface="Calibri"/>
            </a:endParaRPr>
          </a:p>
          <a:p>
            <a:pPr marL="12700" marR="11430" indent="575945">
              <a:lnSpc>
                <a:spcPts val="5400"/>
              </a:lnSpc>
              <a:spcBef>
                <a:spcPts val="400"/>
              </a:spcBef>
              <a:buSzPct val="107352"/>
              <a:buFont typeface="Arial"/>
              <a:buChar char="○"/>
              <a:tabLst>
                <a:tab pos="588645" algn="l"/>
              </a:tabLst>
            </a:pPr>
            <a:r>
              <a:rPr dirty="0" sz="3400" spc="229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34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490">
                <a:solidFill>
                  <a:srgbClr val="FFFFFF"/>
                </a:solidFill>
                <a:latin typeface="Calibri"/>
                <a:cs typeface="Calibri"/>
              </a:rPr>
              <a:t>debe</a:t>
            </a:r>
            <a:r>
              <a:rPr dirty="0" sz="3400" spc="3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229">
                <a:solidFill>
                  <a:srgbClr val="FFFFFF"/>
                </a:solidFill>
                <a:latin typeface="Calibri"/>
                <a:cs typeface="Calibri"/>
              </a:rPr>
              <a:t>ser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470">
                <a:solidFill>
                  <a:srgbClr val="FFFFFF"/>
                </a:solidFill>
                <a:latin typeface="Calibri"/>
                <a:cs typeface="Calibri"/>
              </a:rPr>
              <a:t>creado</a:t>
            </a:r>
            <a:r>
              <a:rPr dirty="0" sz="3400" spc="3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295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39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3400" spc="3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405">
                <a:solidFill>
                  <a:srgbClr val="FFFFFF"/>
                </a:solidFill>
                <a:latin typeface="Calibri"/>
                <a:cs typeface="Calibri"/>
              </a:rPr>
              <a:t>clase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275">
                <a:solidFill>
                  <a:srgbClr val="FFFFFF"/>
                </a:solidFill>
                <a:latin typeface="Calibri"/>
                <a:cs typeface="Calibri"/>
              </a:rPr>
              <a:t>MAIN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385">
                <a:solidFill>
                  <a:srgbClr val="FFFFFF"/>
                </a:solidFill>
                <a:latin typeface="Calibri"/>
                <a:cs typeface="Calibri"/>
              </a:rPr>
              <a:t>como</a:t>
            </a:r>
            <a:r>
              <a:rPr dirty="0" sz="3400" spc="3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65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330">
                <a:solidFill>
                  <a:srgbClr val="FFFFFF"/>
                </a:solidFill>
                <a:latin typeface="Calibri"/>
                <a:cs typeface="Calibri"/>
              </a:rPr>
              <a:t>método </a:t>
            </a:r>
            <a:r>
              <a:rPr dirty="0" sz="3400" spc="290">
                <a:solidFill>
                  <a:srgbClr val="FFFFFF"/>
                </a:solidFill>
                <a:latin typeface="Calibri"/>
                <a:cs typeface="Calibri"/>
              </a:rPr>
              <a:t>estático.</a:t>
            </a:r>
            <a:endParaRPr sz="3400">
              <a:latin typeface="Calibri"/>
              <a:cs typeface="Calibri"/>
            </a:endParaRPr>
          </a:p>
          <a:p>
            <a:pPr marL="586105" indent="-574040">
              <a:lnSpc>
                <a:spcPct val="100000"/>
              </a:lnSpc>
              <a:spcBef>
                <a:spcPts val="919"/>
              </a:spcBef>
              <a:buSzPct val="107352"/>
              <a:buFont typeface="Arial"/>
              <a:buChar char="○"/>
              <a:tabLst>
                <a:tab pos="586740" algn="l"/>
              </a:tabLst>
            </a:pPr>
            <a:r>
              <a:rPr dirty="0" sz="3400" spc="229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3400" spc="3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34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dirty="0" sz="3400" spc="3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405">
                <a:solidFill>
                  <a:srgbClr val="FFFFFF"/>
                </a:solidFill>
                <a:latin typeface="Calibri"/>
                <a:cs typeface="Calibri"/>
              </a:rPr>
              <a:t>recibe</a:t>
            </a:r>
            <a:r>
              <a:rPr dirty="0" sz="3400" spc="3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dirty="0" sz="3400" spc="3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335">
                <a:solidFill>
                  <a:srgbClr val="FFFFFF"/>
                </a:solidFill>
                <a:latin typeface="Calibri"/>
                <a:cs typeface="Calibri"/>
              </a:rPr>
              <a:t>parámetros</a:t>
            </a:r>
            <a:endParaRPr sz="3400">
              <a:latin typeface="Calibri"/>
              <a:cs typeface="Calibri"/>
            </a:endParaRPr>
          </a:p>
          <a:p>
            <a:pPr lvl="1" marL="3444240" indent="-574040">
              <a:lnSpc>
                <a:spcPct val="100000"/>
              </a:lnSpc>
              <a:spcBef>
                <a:spcPts val="1320"/>
              </a:spcBef>
              <a:buSzPct val="107352"/>
              <a:buFont typeface="Arial"/>
              <a:buChar char="■"/>
              <a:tabLst>
                <a:tab pos="3444875" algn="l"/>
              </a:tabLst>
            </a:pPr>
            <a:r>
              <a:rPr dirty="0" sz="3400" spc="409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320">
                <a:solidFill>
                  <a:srgbClr val="FFFFFF"/>
                </a:solidFill>
                <a:latin typeface="Calibri"/>
                <a:cs typeface="Calibri"/>
              </a:rPr>
              <a:t>Pila</a:t>
            </a:r>
            <a:r>
              <a:rPr dirty="0" sz="3400" spc="3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48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325">
                <a:solidFill>
                  <a:srgbClr val="FFFFFF"/>
                </a:solidFill>
                <a:latin typeface="Calibri"/>
                <a:cs typeface="Calibri"/>
              </a:rPr>
              <a:t>Clientes</a:t>
            </a:r>
            <a:endParaRPr sz="3400">
              <a:latin typeface="Calibri"/>
              <a:cs typeface="Calibri"/>
            </a:endParaRPr>
          </a:p>
          <a:p>
            <a:pPr lvl="1" marL="3444240" indent="-574040">
              <a:lnSpc>
                <a:spcPct val="100000"/>
              </a:lnSpc>
              <a:spcBef>
                <a:spcPts val="1320"/>
              </a:spcBef>
              <a:buSzPct val="107352"/>
              <a:buFont typeface="Arial"/>
              <a:buChar char="■"/>
              <a:tabLst>
                <a:tab pos="3444875" algn="l"/>
              </a:tabLst>
            </a:pPr>
            <a:r>
              <a:rPr dirty="0" sz="3400" spc="229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3400" spc="3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300">
                <a:solidFill>
                  <a:srgbClr val="FFFFFF"/>
                </a:solidFill>
                <a:latin typeface="Calibri"/>
                <a:cs typeface="Calibri"/>
              </a:rPr>
              <a:t>valor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48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39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425">
                <a:solidFill>
                  <a:srgbClr val="FFFFFF"/>
                </a:solidFill>
                <a:latin typeface="Calibri"/>
                <a:cs typeface="Calibri"/>
              </a:rPr>
              <a:t>edad.</a:t>
            </a:r>
            <a:endParaRPr sz="3400">
              <a:latin typeface="Calibri"/>
              <a:cs typeface="Calibri"/>
            </a:endParaRPr>
          </a:p>
          <a:p>
            <a:pPr marL="586105" indent="-574040">
              <a:lnSpc>
                <a:spcPct val="100000"/>
              </a:lnSpc>
              <a:spcBef>
                <a:spcPts val="1320"/>
              </a:spcBef>
              <a:buSzPct val="107352"/>
              <a:buFont typeface="Arial"/>
              <a:buChar char="○"/>
              <a:tabLst>
                <a:tab pos="586740" algn="l"/>
              </a:tabLst>
            </a:pPr>
            <a:r>
              <a:rPr dirty="0" sz="3400" spc="250">
                <a:solidFill>
                  <a:srgbClr val="FFFFFF"/>
                </a:solidFill>
                <a:latin typeface="Calibri"/>
                <a:cs typeface="Calibri"/>
              </a:rPr>
              <a:t>Adjuntar</a:t>
            </a:r>
            <a:r>
              <a:rPr dirty="0" sz="3400" spc="3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195">
                <a:solidFill>
                  <a:srgbClr val="FFFFFF"/>
                </a:solidFill>
                <a:latin typeface="Calibri"/>
                <a:cs typeface="Calibri"/>
              </a:rPr>
              <a:t>los</a:t>
            </a:r>
            <a:r>
              <a:rPr dirty="0" sz="3400" spc="3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245">
                <a:solidFill>
                  <a:srgbClr val="FFFFFF"/>
                </a:solidFill>
                <a:latin typeface="Calibri"/>
                <a:cs typeface="Calibri"/>
              </a:rPr>
              <a:t>siguientes</a:t>
            </a:r>
            <a:endParaRPr sz="3400">
              <a:latin typeface="Calibri"/>
              <a:cs typeface="Calibri"/>
            </a:endParaRPr>
          </a:p>
          <a:p>
            <a:pPr lvl="1" marL="3444240" indent="-574040">
              <a:lnSpc>
                <a:spcPct val="100000"/>
              </a:lnSpc>
              <a:spcBef>
                <a:spcPts val="1320"/>
              </a:spcBef>
              <a:buSzPct val="107352"/>
              <a:buFont typeface="Arial"/>
              <a:buChar char="■"/>
              <a:tabLst>
                <a:tab pos="3444875" algn="l"/>
              </a:tabLst>
            </a:pPr>
            <a:r>
              <a:rPr dirty="0" sz="3400" spc="229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465">
                <a:solidFill>
                  <a:srgbClr val="FFFFFF"/>
                </a:solidFill>
                <a:latin typeface="Calibri"/>
                <a:cs typeface="Calibri"/>
              </a:rPr>
              <a:t>código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370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34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33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250">
                <a:solidFill>
                  <a:srgbClr val="FFFFFF"/>
                </a:solidFill>
                <a:latin typeface="Calibri"/>
                <a:cs typeface="Calibri"/>
              </a:rPr>
              <a:t>resuelve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29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325">
                <a:solidFill>
                  <a:srgbClr val="FFFFFF"/>
                </a:solidFill>
                <a:latin typeface="Calibri"/>
                <a:cs typeface="Calibri"/>
              </a:rPr>
              <a:t>problema.</a:t>
            </a:r>
            <a:endParaRPr sz="3400">
              <a:latin typeface="Calibri"/>
              <a:cs typeface="Calibri"/>
            </a:endParaRPr>
          </a:p>
          <a:p>
            <a:pPr lvl="1" marL="3444240" indent="-574040">
              <a:lnSpc>
                <a:spcPct val="100000"/>
              </a:lnSpc>
              <a:spcBef>
                <a:spcPts val="1320"/>
              </a:spcBef>
              <a:buSzPct val="107352"/>
              <a:buFont typeface="Arial"/>
              <a:buChar char="■"/>
              <a:tabLst>
                <a:tab pos="3444875" algn="l"/>
              </a:tabLst>
            </a:pPr>
            <a:r>
              <a:rPr dirty="0" sz="3400" spc="390">
                <a:solidFill>
                  <a:srgbClr val="FFFFFF"/>
                </a:solidFill>
                <a:latin typeface="Calibri"/>
                <a:cs typeface="Calibri"/>
              </a:rPr>
              <a:t>Una</a:t>
            </a:r>
            <a:r>
              <a:rPr dirty="0" sz="3400" spc="3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395">
                <a:solidFill>
                  <a:srgbClr val="FFFFFF"/>
                </a:solidFill>
                <a:latin typeface="Calibri"/>
                <a:cs typeface="Calibri"/>
              </a:rPr>
              <a:t>imagen</a:t>
            </a:r>
            <a:r>
              <a:rPr dirty="0" sz="3400" spc="3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48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39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3400" spc="3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390">
                <a:solidFill>
                  <a:srgbClr val="FFFFFF"/>
                </a:solidFill>
                <a:latin typeface="Calibri"/>
                <a:cs typeface="Calibri"/>
              </a:rPr>
              <a:t>salida</a:t>
            </a:r>
            <a:r>
              <a:rPr dirty="0" sz="3400" spc="3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48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34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39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3400" spc="3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400" spc="295">
                <a:solidFill>
                  <a:srgbClr val="FFFFFF"/>
                </a:solidFill>
                <a:latin typeface="Calibri"/>
                <a:cs typeface="Calibri"/>
              </a:rPr>
              <a:t>consola.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60202" y="954373"/>
            <a:ext cx="14414500" cy="1318895"/>
          </a:xfrm>
          <a:prstGeom prst="rect"/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325"/>
              </a:spcBef>
            </a:pPr>
            <a:r>
              <a:rPr dirty="0" sz="4300" spc="-35"/>
              <a:t>12.DETERMINAR</a:t>
            </a:r>
            <a:r>
              <a:rPr dirty="0" sz="4300" spc="-40"/>
              <a:t> </a:t>
            </a:r>
            <a:r>
              <a:rPr dirty="0" sz="4300" spc="70"/>
              <a:t>CUÁNTOS</a:t>
            </a:r>
            <a:r>
              <a:rPr dirty="0" sz="4300" spc="-40"/>
              <a:t> </a:t>
            </a:r>
            <a:r>
              <a:rPr dirty="0" sz="4300" spc="-85"/>
              <a:t>CLIENTES</a:t>
            </a:r>
            <a:r>
              <a:rPr dirty="0" sz="4300" spc="-40"/>
              <a:t> </a:t>
            </a:r>
            <a:r>
              <a:rPr dirty="0" sz="4300" spc="180"/>
              <a:t>SON</a:t>
            </a:r>
            <a:r>
              <a:rPr dirty="0" sz="4300" spc="-35"/>
              <a:t> </a:t>
            </a:r>
            <a:r>
              <a:rPr dirty="0" sz="4300" spc="-10"/>
              <a:t>MAYORES </a:t>
            </a:r>
            <a:r>
              <a:rPr dirty="0" sz="4300"/>
              <a:t>DE</a:t>
            </a:r>
            <a:r>
              <a:rPr dirty="0" sz="4300" spc="-65"/>
              <a:t> </a:t>
            </a:r>
            <a:r>
              <a:rPr dirty="0" sz="4300" spc="295"/>
              <a:t>20</a:t>
            </a:r>
            <a:r>
              <a:rPr dirty="0" sz="4300" spc="-60"/>
              <a:t> </a:t>
            </a:r>
            <a:r>
              <a:rPr dirty="0" sz="4300" spc="114"/>
              <a:t>AÑOS.</a:t>
            </a:r>
            <a:endParaRPr sz="4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2344429"/>
            <a:ext cx="18288000" cy="6461760"/>
            <a:chOff x="0" y="2344429"/>
            <a:chExt cx="18288000" cy="6461760"/>
          </a:xfrm>
        </p:grpSpPr>
        <p:sp>
          <p:nvSpPr>
            <p:cNvPr id="4" name="object 4" descr=""/>
            <p:cNvSpPr/>
            <p:nvPr/>
          </p:nvSpPr>
          <p:spPr>
            <a:xfrm>
              <a:off x="0" y="2344429"/>
              <a:ext cx="18288000" cy="6461760"/>
            </a:xfrm>
            <a:custGeom>
              <a:avLst/>
              <a:gdLst/>
              <a:ahLst/>
              <a:cxnLst/>
              <a:rect l="l" t="t" r="r" b="b"/>
              <a:pathLst>
                <a:path w="18288000" h="6461759">
                  <a:moveTo>
                    <a:pt x="0" y="0"/>
                  </a:moveTo>
                  <a:lnTo>
                    <a:pt x="18288000" y="0"/>
                  </a:lnTo>
                  <a:lnTo>
                    <a:pt x="18288000" y="6461521"/>
                  </a:lnTo>
                  <a:lnTo>
                    <a:pt x="0" y="6461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9928" y="3777579"/>
              <a:ext cx="3238499" cy="34099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74547" y="2548918"/>
            <a:ext cx="3956685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100"/>
              <a:t>ESTUDIANTE</a:t>
            </a:r>
            <a:endParaRPr sz="5000"/>
          </a:p>
        </p:txBody>
      </p:sp>
      <p:sp>
        <p:nvSpPr>
          <p:cNvPr id="7" name="object 7" descr=""/>
          <p:cNvSpPr txBox="1"/>
          <p:nvPr/>
        </p:nvSpPr>
        <p:spPr>
          <a:xfrm>
            <a:off x="7932477" y="7397097"/>
            <a:ext cx="3058795" cy="73406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 indent="67310">
              <a:lnSpc>
                <a:spcPts val="2700"/>
              </a:lnSpc>
              <a:spcBef>
                <a:spcPts val="340"/>
              </a:spcBef>
            </a:pPr>
            <a:r>
              <a:rPr dirty="0" sz="2400" spc="95" b="1">
                <a:solidFill>
                  <a:srgbClr val="00E3B8"/>
                </a:solidFill>
                <a:latin typeface="Arial"/>
                <a:cs typeface="Arial"/>
              </a:rPr>
              <a:t>JHONATAN</a:t>
            </a:r>
            <a:r>
              <a:rPr dirty="0" sz="2400" spc="15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2400" spc="30" b="1">
                <a:solidFill>
                  <a:srgbClr val="00E3B8"/>
                </a:solidFill>
                <a:latin typeface="Arial"/>
                <a:cs typeface="Arial"/>
              </a:rPr>
              <a:t>DAVID </a:t>
            </a:r>
            <a:r>
              <a:rPr dirty="0" sz="2400" spc="45" b="1">
                <a:solidFill>
                  <a:srgbClr val="00E3B8"/>
                </a:solidFill>
                <a:latin typeface="Arial"/>
                <a:cs typeface="Arial"/>
              </a:rPr>
              <a:t>ALANOCA</a:t>
            </a:r>
            <a:r>
              <a:rPr dirty="0" sz="2400" spc="12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2400" spc="45" b="1">
                <a:solidFill>
                  <a:srgbClr val="00E3B8"/>
                </a:solidFill>
                <a:latin typeface="Arial"/>
                <a:cs typeface="Arial"/>
              </a:rPr>
              <a:t>BLANCO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41456" y="603007"/>
            <a:ext cx="15805150" cy="9062085"/>
            <a:chOff x="1241456" y="603007"/>
            <a:chExt cx="15805150" cy="9062085"/>
          </a:xfrm>
        </p:grpSpPr>
        <p:sp>
          <p:nvSpPr>
            <p:cNvPr id="3" name="object 3" descr=""/>
            <p:cNvSpPr/>
            <p:nvPr/>
          </p:nvSpPr>
          <p:spPr>
            <a:xfrm>
              <a:off x="1241456" y="603007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9061464"/>
                  </a:moveTo>
                  <a:lnTo>
                    <a:pt x="0" y="0"/>
                  </a:lnTo>
                  <a:lnTo>
                    <a:pt x="15805087" y="0"/>
                  </a:lnTo>
                  <a:lnTo>
                    <a:pt x="15805087" y="9061464"/>
                  </a:lnTo>
                  <a:lnTo>
                    <a:pt x="0" y="9061464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8727" y="7990706"/>
              <a:ext cx="10144124" cy="12668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3652" y="2660576"/>
              <a:ext cx="11772899" cy="49625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325"/>
              </a:spcBef>
            </a:pPr>
            <a:r>
              <a:rPr dirty="0" sz="4300" spc="-35"/>
              <a:t>12.DETERMINAR</a:t>
            </a:r>
            <a:r>
              <a:rPr dirty="0" sz="4300" spc="-40"/>
              <a:t> </a:t>
            </a:r>
            <a:r>
              <a:rPr dirty="0" sz="4300" spc="70"/>
              <a:t>CUÁNTOS</a:t>
            </a:r>
            <a:r>
              <a:rPr dirty="0" sz="4300" spc="-40"/>
              <a:t> </a:t>
            </a:r>
            <a:r>
              <a:rPr dirty="0" sz="4300" spc="-85"/>
              <a:t>CLIENTES</a:t>
            </a:r>
            <a:r>
              <a:rPr dirty="0" sz="4300" spc="-40"/>
              <a:t> </a:t>
            </a:r>
            <a:r>
              <a:rPr dirty="0" sz="4300" spc="180"/>
              <a:t>SON</a:t>
            </a:r>
            <a:r>
              <a:rPr dirty="0" sz="4300" spc="-35"/>
              <a:t> </a:t>
            </a:r>
            <a:r>
              <a:rPr dirty="0" sz="4300" spc="-10"/>
              <a:t>MAYORES </a:t>
            </a:r>
            <a:r>
              <a:rPr dirty="0" sz="4300"/>
              <a:t>DE</a:t>
            </a:r>
            <a:r>
              <a:rPr dirty="0" sz="4300" spc="-65"/>
              <a:t> </a:t>
            </a:r>
            <a:r>
              <a:rPr dirty="0" sz="4300" spc="295"/>
              <a:t>20</a:t>
            </a:r>
            <a:r>
              <a:rPr dirty="0" sz="4300" spc="-60"/>
              <a:t> </a:t>
            </a:r>
            <a:r>
              <a:rPr dirty="0" sz="4300" spc="114"/>
              <a:t>AÑOS.</a:t>
            </a:r>
            <a:endParaRPr sz="4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41456" y="603003"/>
            <a:ext cx="15805150" cy="9062085"/>
            <a:chOff x="1241456" y="603003"/>
            <a:chExt cx="15805150" cy="9062085"/>
          </a:xfrm>
        </p:grpSpPr>
        <p:sp>
          <p:nvSpPr>
            <p:cNvPr id="3" name="object 3" descr=""/>
            <p:cNvSpPr/>
            <p:nvPr/>
          </p:nvSpPr>
          <p:spPr>
            <a:xfrm>
              <a:off x="1241456" y="603003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0"/>
                  </a:moveTo>
                  <a:lnTo>
                    <a:pt x="15805087" y="0"/>
                  </a:lnTo>
                  <a:lnTo>
                    <a:pt x="15805087" y="9061464"/>
                  </a:lnTo>
                  <a:lnTo>
                    <a:pt x="0" y="9061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4512" y="1740701"/>
              <a:ext cx="6400799" cy="48196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13.MOVER</a:t>
            </a:r>
            <a:r>
              <a:rPr dirty="0" spc="-85"/>
              <a:t> </a:t>
            </a:r>
            <a:r>
              <a:rPr dirty="0" spc="-370"/>
              <a:t>EL</a:t>
            </a:r>
            <a:r>
              <a:rPr dirty="0" spc="75"/>
              <a:t> </a:t>
            </a:r>
            <a:r>
              <a:rPr dirty="0" spc="310"/>
              <a:t>K-</a:t>
            </a:r>
            <a:r>
              <a:rPr dirty="0" spc="65"/>
              <a:t>ÉSIMO</a:t>
            </a:r>
            <a:r>
              <a:rPr dirty="0" spc="20"/>
              <a:t> </a:t>
            </a:r>
            <a:r>
              <a:rPr dirty="0" spc="-25"/>
              <a:t>ELEMENTO</a:t>
            </a:r>
            <a:r>
              <a:rPr dirty="0" spc="15"/>
              <a:t> </a:t>
            </a:r>
            <a:r>
              <a:rPr dirty="0" spc="-280"/>
              <a:t>AL</a:t>
            </a:r>
            <a:r>
              <a:rPr dirty="0" spc="40"/>
              <a:t> </a:t>
            </a:r>
            <a:r>
              <a:rPr dirty="0"/>
              <a:t>FINAL</a:t>
            </a:r>
            <a:r>
              <a:rPr dirty="0" spc="15"/>
              <a:t> </a:t>
            </a:r>
            <a:r>
              <a:rPr dirty="0"/>
              <a:t>DE</a:t>
            </a:r>
            <a:r>
              <a:rPr dirty="0" spc="15"/>
              <a:t> </a:t>
            </a:r>
            <a:r>
              <a:rPr dirty="0" spc="-280"/>
              <a:t>LA</a:t>
            </a:r>
            <a:r>
              <a:rPr dirty="0" spc="40"/>
              <a:t> </a:t>
            </a:r>
            <a:r>
              <a:rPr dirty="0" spc="-10"/>
              <a:t>PILA.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660202" y="6592401"/>
            <a:ext cx="13433425" cy="280479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485140" indent="-473075">
              <a:lnSpc>
                <a:spcPct val="100000"/>
              </a:lnSpc>
              <a:spcBef>
                <a:spcPts val="875"/>
              </a:spcBef>
              <a:buSzPct val="107142"/>
              <a:buFont typeface="Arial"/>
              <a:buChar char="○"/>
              <a:tabLst>
                <a:tab pos="485775" algn="l"/>
              </a:tabLst>
            </a:pPr>
            <a:r>
              <a:rPr dirty="0" sz="2800" spc="185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80">
                <a:solidFill>
                  <a:srgbClr val="FFFFFF"/>
                </a:solidFill>
                <a:latin typeface="Calibri"/>
                <a:cs typeface="Calibri"/>
              </a:rPr>
              <a:t>deberá</a:t>
            </a:r>
            <a:r>
              <a:rPr dirty="0" sz="2800" spc="3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60">
                <a:solidFill>
                  <a:srgbClr val="FFFFFF"/>
                </a:solidFill>
                <a:latin typeface="Calibri"/>
                <a:cs typeface="Calibri"/>
              </a:rPr>
              <a:t>llamarse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15">
                <a:solidFill>
                  <a:srgbClr val="FFFFFF"/>
                </a:solidFill>
                <a:latin typeface="Calibri"/>
                <a:cs typeface="Calibri"/>
              </a:rPr>
              <a:t>kEsimoPosicion(Pila,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60">
                <a:solidFill>
                  <a:srgbClr val="FFFFFF"/>
                </a:solidFill>
                <a:latin typeface="Calibri"/>
                <a:cs typeface="Calibri"/>
              </a:rPr>
              <a:t>valorTope)</a:t>
            </a:r>
            <a:endParaRPr sz="2800">
              <a:latin typeface="Calibri"/>
              <a:cs typeface="Calibri"/>
            </a:endParaRPr>
          </a:p>
          <a:p>
            <a:pPr marL="514984" indent="-502920">
              <a:lnSpc>
                <a:spcPct val="100000"/>
              </a:lnSpc>
              <a:spcBef>
                <a:spcPts val="1065"/>
              </a:spcBef>
              <a:buSzPct val="107142"/>
              <a:buFont typeface="Arial"/>
              <a:buChar char="○"/>
              <a:tabLst>
                <a:tab pos="515620" algn="l"/>
                <a:tab pos="951230" algn="l"/>
                <a:tab pos="2446020" algn="l"/>
                <a:tab pos="3514090" algn="l"/>
                <a:tab pos="4161154" algn="l"/>
                <a:tab pos="5589905" algn="l"/>
                <a:tab pos="6149340" algn="l"/>
                <a:tab pos="6618605" algn="l"/>
                <a:tab pos="7684770" algn="l"/>
                <a:tab pos="8767445" algn="l"/>
                <a:tab pos="9874885" algn="l"/>
                <a:tab pos="10397490" algn="l"/>
                <a:tab pos="11892280" algn="l"/>
              </a:tabLst>
            </a:pPr>
            <a:r>
              <a:rPr dirty="0" sz="2800" spc="16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385">
                <a:solidFill>
                  <a:srgbClr val="FFFFFF"/>
                </a:solidFill>
                <a:latin typeface="Calibri"/>
                <a:cs typeface="Calibri"/>
              </a:rPr>
              <a:t>debe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160">
                <a:solidFill>
                  <a:srgbClr val="FFFFFF"/>
                </a:solidFill>
                <a:latin typeface="Calibri"/>
                <a:cs typeface="Calibri"/>
              </a:rPr>
              <a:t>ser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375">
                <a:solidFill>
                  <a:srgbClr val="FFFFFF"/>
                </a:solidFill>
                <a:latin typeface="Calibri"/>
                <a:cs typeface="Calibri"/>
              </a:rPr>
              <a:t>creado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15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clase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04">
                <a:solidFill>
                  <a:srgbClr val="FFFFFF"/>
                </a:solidFill>
                <a:latin typeface="Calibri"/>
                <a:cs typeface="Calibri"/>
              </a:rPr>
              <a:t>MAIN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como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5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35">
                <a:solidFill>
                  <a:srgbClr val="FFFFFF"/>
                </a:solidFill>
                <a:latin typeface="Calibri"/>
                <a:cs typeface="Calibri"/>
              </a:rPr>
              <a:t>estático.</a:t>
            </a:r>
            <a:endParaRPr sz="2800">
              <a:latin typeface="Calibri"/>
              <a:cs typeface="Calibri"/>
            </a:endParaRPr>
          </a:p>
          <a:p>
            <a:pPr marL="485140" indent="-473075">
              <a:lnSpc>
                <a:spcPct val="100000"/>
              </a:lnSpc>
              <a:spcBef>
                <a:spcPts val="1065"/>
              </a:spcBef>
              <a:buSzPct val="107142"/>
              <a:buFont typeface="Arial"/>
              <a:buChar char="○"/>
              <a:tabLst>
                <a:tab pos="485775" algn="l"/>
              </a:tabLst>
            </a:pPr>
            <a:r>
              <a:rPr dirty="0" sz="2800" spc="185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30">
                <a:solidFill>
                  <a:srgbClr val="FFFFFF"/>
                </a:solidFill>
                <a:latin typeface="Calibri"/>
                <a:cs typeface="Calibri"/>
              </a:rPr>
              <a:t>recibe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2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parámetros</a:t>
            </a:r>
            <a:endParaRPr sz="2800">
              <a:latin typeface="Calibri"/>
              <a:cs typeface="Calibri"/>
            </a:endParaRPr>
          </a:p>
          <a:p>
            <a:pPr lvl="1" marL="3175000" indent="-473075">
              <a:lnSpc>
                <a:spcPct val="100000"/>
              </a:lnSpc>
              <a:spcBef>
                <a:spcPts val="1065"/>
              </a:spcBef>
              <a:buSzPct val="107142"/>
              <a:buFont typeface="Arial"/>
              <a:buChar char="■"/>
              <a:tabLst>
                <a:tab pos="3175635" algn="l"/>
              </a:tabLst>
            </a:pPr>
            <a:r>
              <a:rPr dirty="0" sz="2800" spc="33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2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65">
                <a:solidFill>
                  <a:srgbClr val="FFFFFF"/>
                </a:solidFill>
                <a:latin typeface="Calibri"/>
                <a:cs typeface="Calibri"/>
              </a:rPr>
              <a:t>Pila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65">
                <a:solidFill>
                  <a:srgbClr val="FFFFFF"/>
                </a:solidFill>
                <a:latin typeface="Calibri"/>
                <a:cs typeface="Calibri"/>
              </a:rPr>
              <a:t>Clientes</a:t>
            </a:r>
            <a:endParaRPr sz="2800">
              <a:latin typeface="Calibri"/>
              <a:cs typeface="Calibri"/>
            </a:endParaRPr>
          </a:p>
          <a:p>
            <a:pPr lvl="1" marL="3175000" indent="-473075">
              <a:lnSpc>
                <a:spcPct val="100000"/>
              </a:lnSpc>
              <a:spcBef>
                <a:spcPts val="1065"/>
              </a:spcBef>
              <a:buSzPct val="107142"/>
              <a:buFont typeface="Arial"/>
              <a:buChar char="■"/>
              <a:tabLst>
                <a:tab pos="3175635" algn="l"/>
              </a:tabLst>
            </a:pPr>
            <a:r>
              <a:rPr dirty="0" sz="2800" spc="185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10">
                <a:solidFill>
                  <a:srgbClr val="FFFFFF"/>
                </a:solidFill>
                <a:latin typeface="Calibri"/>
                <a:cs typeface="Calibri"/>
              </a:rPr>
              <a:t>valor(int)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60">
                <a:solidFill>
                  <a:srgbClr val="FFFFFF"/>
                </a:solidFill>
                <a:latin typeface="Calibri"/>
                <a:cs typeface="Calibri"/>
              </a:rPr>
              <a:t>posición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5">
                <a:solidFill>
                  <a:srgbClr val="FFFFFF"/>
                </a:solidFill>
                <a:latin typeface="Calibri"/>
                <a:cs typeface="Calibri"/>
              </a:rPr>
              <a:t>moverá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15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35">
                <a:solidFill>
                  <a:srgbClr val="FFFFFF"/>
                </a:solidFill>
                <a:latin typeface="Calibri"/>
                <a:cs typeface="Calibri"/>
              </a:rPr>
              <a:t>pila.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41456" y="603004"/>
            <a:ext cx="15805150" cy="9062085"/>
            <a:chOff x="1241456" y="603004"/>
            <a:chExt cx="15805150" cy="9062085"/>
          </a:xfrm>
        </p:grpSpPr>
        <p:sp>
          <p:nvSpPr>
            <p:cNvPr id="3" name="object 3" descr=""/>
            <p:cNvSpPr/>
            <p:nvPr/>
          </p:nvSpPr>
          <p:spPr>
            <a:xfrm>
              <a:off x="1241456" y="603004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0"/>
                  </a:moveTo>
                  <a:lnTo>
                    <a:pt x="15805087" y="0"/>
                  </a:lnTo>
                  <a:lnTo>
                    <a:pt x="15805087" y="9061464"/>
                  </a:lnTo>
                  <a:lnTo>
                    <a:pt x="0" y="9061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8664" y="3561151"/>
              <a:ext cx="8896349" cy="56959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60202" y="968756"/>
            <a:ext cx="12350115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13.MOVER</a:t>
            </a:r>
            <a:r>
              <a:rPr dirty="0" spc="-85"/>
              <a:t> </a:t>
            </a:r>
            <a:r>
              <a:rPr dirty="0" spc="-370"/>
              <a:t>EL</a:t>
            </a:r>
            <a:r>
              <a:rPr dirty="0" spc="75"/>
              <a:t> </a:t>
            </a:r>
            <a:r>
              <a:rPr dirty="0" spc="310"/>
              <a:t>K-</a:t>
            </a:r>
            <a:r>
              <a:rPr dirty="0" spc="65"/>
              <a:t>ÉSIMO</a:t>
            </a:r>
            <a:r>
              <a:rPr dirty="0" spc="20"/>
              <a:t> </a:t>
            </a:r>
            <a:r>
              <a:rPr dirty="0" spc="-25"/>
              <a:t>ELEMENTO</a:t>
            </a:r>
            <a:r>
              <a:rPr dirty="0" spc="15"/>
              <a:t> </a:t>
            </a:r>
            <a:r>
              <a:rPr dirty="0" spc="-280"/>
              <a:t>AL</a:t>
            </a:r>
            <a:r>
              <a:rPr dirty="0" spc="40"/>
              <a:t> </a:t>
            </a:r>
            <a:r>
              <a:rPr dirty="0"/>
              <a:t>FINAL</a:t>
            </a:r>
            <a:r>
              <a:rPr dirty="0" spc="15"/>
              <a:t> </a:t>
            </a:r>
            <a:r>
              <a:rPr dirty="0"/>
              <a:t>DE</a:t>
            </a:r>
            <a:r>
              <a:rPr dirty="0" spc="15"/>
              <a:t> </a:t>
            </a:r>
            <a:r>
              <a:rPr dirty="0" spc="-280"/>
              <a:t>LA</a:t>
            </a:r>
            <a:r>
              <a:rPr dirty="0" spc="40"/>
              <a:t> </a:t>
            </a:r>
            <a:r>
              <a:rPr dirty="0" spc="-10"/>
              <a:t>PILA.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660202" y="1769702"/>
            <a:ext cx="11730990" cy="168084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485140" indent="-473075">
              <a:lnSpc>
                <a:spcPct val="100000"/>
              </a:lnSpc>
              <a:spcBef>
                <a:spcPts val="875"/>
              </a:spcBef>
              <a:buSzPct val="107142"/>
              <a:buFont typeface="Arial"/>
              <a:buChar char="○"/>
              <a:tabLst>
                <a:tab pos="485775" algn="l"/>
              </a:tabLst>
            </a:pPr>
            <a:r>
              <a:rPr dirty="0" sz="2800" spc="204">
                <a:solidFill>
                  <a:srgbClr val="FFFFFF"/>
                </a:solidFill>
                <a:latin typeface="Calibri"/>
                <a:cs typeface="Calibri"/>
              </a:rPr>
              <a:t>Adjuntar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Calibri"/>
                <a:cs typeface="Calibri"/>
              </a:rPr>
              <a:t>los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siguientes</a:t>
            </a:r>
            <a:endParaRPr sz="2800">
              <a:latin typeface="Calibri"/>
              <a:cs typeface="Calibri"/>
            </a:endParaRPr>
          </a:p>
          <a:p>
            <a:pPr lvl="1" marL="3175000" indent="-473075">
              <a:lnSpc>
                <a:spcPct val="100000"/>
              </a:lnSpc>
              <a:spcBef>
                <a:spcPts val="1065"/>
              </a:spcBef>
              <a:buSzPct val="107142"/>
              <a:buFont typeface="Arial"/>
              <a:buChar char="■"/>
              <a:tabLst>
                <a:tab pos="3175635" algn="l"/>
              </a:tabLst>
            </a:pPr>
            <a:r>
              <a:rPr dirty="0" sz="2800" spc="185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80">
                <a:solidFill>
                  <a:srgbClr val="FFFFFF"/>
                </a:solidFill>
                <a:latin typeface="Calibri"/>
                <a:cs typeface="Calibri"/>
              </a:rPr>
              <a:t>código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04">
                <a:solidFill>
                  <a:srgbClr val="FFFFFF"/>
                </a:solidFill>
                <a:latin typeface="Calibri"/>
                <a:cs typeface="Calibri"/>
              </a:rPr>
              <a:t>resuelve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65">
                <a:solidFill>
                  <a:srgbClr val="FFFFFF"/>
                </a:solidFill>
                <a:latin typeface="Calibri"/>
                <a:cs typeface="Calibri"/>
              </a:rPr>
              <a:t>problema.</a:t>
            </a:r>
            <a:endParaRPr sz="2800">
              <a:latin typeface="Calibri"/>
              <a:cs typeface="Calibri"/>
            </a:endParaRPr>
          </a:p>
          <a:p>
            <a:pPr lvl="1" marL="3175000" indent="-473075">
              <a:lnSpc>
                <a:spcPct val="100000"/>
              </a:lnSpc>
              <a:spcBef>
                <a:spcPts val="1065"/>
              </a:spcBef>
              <a:buSzPct val="107142"/>
              <a:buFont typeface="Arial"/>
              <a:buChar char="■"/>
              <a:tabLst>
                <a:tab pos="3175635" algn="l"/>
              </a:tabLst>
            </a:pPr>
            <a:r>
              <a:rPr dirty="0" sz="2800" spc="320">
                <a:solidFill>
                  <a:srgbClr val="FFFFFF"/>
                </a:solidFill>
                <a:latin typeface="Calibri"/>
                <a:cs typeface="Calibri"/>
              </a:rPr>
              <a:t>Una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0">
                <a:solidFill>
                  <a:srgbClr val="FFFFFF"/>
                </a:solidFill>
                <a:latin typeface="Calibri"/>
                <a:cs typeface="Calibri"/>
              </a:rPr>
              <a:t>imagen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15">
                <a:solidFill>
                  <a:srgbClr val="FFFFFF"/>
                </a:solidFill>
                <a:latin typeface="Calibri"/>
                <a:cs typeface="Calibri"/>
              </a:rPr>
              <a:t>salida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consola.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41456" y="603007"/>
            <a:ext cx="16444594" cy="9062085"/>
            <a:chOff x="1241456" y="603007"/>
            <a:chExt cx="16444594" cy="9062085"/>
          </a:xfrm>
        </p:grpSpPr>
        <p:sp>
          <p:nvSpPr>
            <p:cNvPr id="3" name="object 3" descr=""/>
            <p:cNvSpPr/>
            <p:nvPr/>
          </p:nvSpPr>
          <p:spPr>
            <a:xfrm>
              <a:off x="1241456" y="603007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9061464"/>
                  </a:moveTo>
                  <a:lnTo>
                    <a:pt x="0" y="0"/>
                  </a:lnTo>
                  <a:lnTo>
                    <a:pt x="15805087" y="0"/>
                  </a:lnTo>
                  <a:lnTo>
                    <a:pt x="15805087" y="9061464"/>
                  </a:lnTo>
                  <a:lnTo>
                    <a:pt x="0" y="9061464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3616" y="2016734"/>
              <a:ext cx="7315199" cy="622934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5831" y="2093264"/>
              <a:ext cx="8820149" cy="45624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13.MOVER</a:t>
            </a:r>
            <a:r>
              <a:rPr dirty="0" spc="-85"/>
              <a:t> </a:t>
            </a:r>
            <a:r>
              <a:rPr dirty="0" spc="-370"/>
              <a:t>EL</a:t>
            </a:r>
            <a:r>
              <a:rPr dirty="0" spc="75"/>
              <a:t> </a:t>
            </a:r>
            <a:r>
              <a:rPr dirty="0" spc="310"/>
              <a:t>K-</a:t>
            </a:r>
            <a:r>
              <a:rPr dirty="0" spc="65"/>
              <a:t>ÉSIMO</a:t>
            </a:r>
            <a:r>
              <a:rPr dirty="0" spc="20"/>
              <a:t> </a:t>
            </a:r>
            <a:r>
              <a:rPr dirty="0" spc="-25"/>
              <a:t>ELEMENTO</a:t>
            </a:r>
            <a:r>
              <a:rPr dirty="0" spc="15"/>
              <a:t> </a:t>
            </a:r>
            <a:r>
              <a:rPr dirty="0" spc="-280"/>
              <a:t>AL</a:t>
            </a:r>
            <a:r>
              <a:rPr dirty="0" spc="40"/>
              <a:t> </a:t>
            </a:r>
            <a:r>
              <a:rPr dirty="0"/>
              <a:t>FINAL</a:t>
            </a:r>
            <a:r>
              <a:rPr dirty="0" spc="15"/>
              <a:t> </a:t>
            </a:r>
            <a:r>
              <a:rPr dirty="0"/>
              <a:t>DE</a:t>
            </a:r>
            <a:r>
              <a:rPr dirty="0" spc="15"/>
              <a:t> </a:t>
            </a:r>
            <a:r>
              <a:rPr dirty="0" spc="-280"/>
              <a:t>LA</a:t>
            </a:r>
            <a:r>
              <a:rPr dirty="0" spc="40"/>
              <a:t> </a:t>
            </a:r>
            <a:r>
              <a:rPr dirty="0" spc="-10"/>
              <a:t>PILA.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41456" y="603003"/>
            <a:ext cx="16680180" cy="9062085"/>
            <a:chOff x="1241456" y="603003"/>
            <a:chExt cx="16680180" cy="9062085"/>
          </a:xfrm>
        </p:grpSpPr>
        <p:sp>
          <p:nvSpPr>
            <p:cNvPr id="3" name="object 3" descr=""/>
            <p:cNvSpPr/>
            <p:nvPr/>
          </p:nvSpPr>
          <p:spPr>
            <a:xfrm>
              <a:off x="1241456" y="603003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0"/>
                  </a:moveTo>
                  <a:lnTo>
                    <a:pt x="15805087" y="0"/>
                  </a:lnTo>
                  <a:lnTo>
                    <a:pt x="15805087" y="9061464"/>
                  </a:lnTo>
                  <a:lnTo>
                    <a:pt x="0" y="9061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1252" y="2321432"/>
              <a:ext cx="5010149" cy="66770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60202" y="954373"/>
            <a:ext cx="14270990" cy="1318895"/>
          </a:xfrm>
          <a:prstGeom prst="rect"/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325"/>
              </a:spcBef>
            </a:pPr>
            <a:r>
              <a:rPr dirty="0" sz="4300"/>
              <a:t>14.CAMBIAR</a:t>
            </a:r>
            <a:r>
              <a:rPr dirty="0" sz="4300" spc="105"/>
              <a:t> </a:t>
            </a:r>
            <a:r>
              <a:rPr dirty="0" sz="4300" spc="-345"/>
              <a:t>LA</a:t>
            </a:r>
            <a:r>
              <a:rPr dirty="0" sz="4300" spc="110"/>
              <a:t> </a:t>
            </a:r>
            <a:r>
              <a:rPr dirty="0" sz="4300" spc="150"/>
              <a:t>DIRECCIÓN</a:t>
            </a:r>
            <a:r>
              <a:rPr dirty="0" sz="4300" spc="110"/>
              <a:t> </a:t>
            </a:r>
            <a:r>
              <a:rPr dirty="0" sz="4300"/>
              <a:t>DE</a:t>
            </a:r>
            <a:r>
              <a:rPr dirty="0" sz="4300" spc="105"/>
              <a:t> </a:t>
            </a:r>
            <a:r>
              <a:rPr dirty="0" sz="4300" spc="50"/>
              <a:t>ALGUNOS</a:t>
            </a:r>
            <a:r>
              <a:rPr dirty="0" sz="4300" spc="110"/>
              <a:t> </a:t>
            </a:r>
            <a:r>
              <a:rPr dirty="0" sz="4300" spc="-40"/>
              <a:t>CLIENTES </a:t>
            </a:r>
            <a:r>
              <a:rPr dirty="0" sz="4300"/>
              <a:t>DE</a:t>
            </a:r>
            <a:r>
              <a:rPr dirty="0" sz="4300" spc="-170"/>
              <a:t> </a:t>
            </a:r>
            <a:r>
              <a:rPr dirty="0" sz="4300" spc="-345"/>
              <a:t>LA</a:t>
            </a:r>
            <a:r>
              <a:rPr dirty="0" sz="4300" spc="45"/>
              <a:t> </a:t>
            </a:r>
            <a:r>
              <a:rPr dirty="0" sz="4300" spc="-20"/>
              <a:t>PILA.</a:t>
            </a:r>
            <a:endParaRPr sz="4300"/>
          </a:p>
        </p:txBody>
      </p:sp>
      <p:sp>
        <p:nvSpPr>
          <p:cNvPr id="6" name="object 6" descr=""/>
          <p:cNvSpPr txBox="1"/>
          <p:nvPr/>
        </p:nvSpPr>
        <p:spPr>
          <a:xfrm>
            <a:off x="1438377" y="2394601"/>
            <a:ext cx="11250295" cy="56603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350" indent="847725">
              <a:lnSpc>
                <a:spcPct val="132500"/>
              </a:lnSpc>
              <a:spcBef>
                <a:spcPts val="95"/>
              </a:spcBef>
              <a:buSzPct val="108064"/>
              <a:buFont typeface="Arial"/>
              <a:buChar char="○"/>
              <a:tabLst>
                <a:tab pos="860425" algn="l"/>
                <a:tab pos="861694" algn="l"/>
                <a:tab pos="1491615" algn="l"/>
                <a:tab pos="3300729" algn="l"/>
                <a:tab pos="5063490" algn="l"/>
                <a:tab pos="7028815" algn="l"/>
              </a:tabLst>
            </a:pPr>
            <a:r>
              <a:rPr dirty="0" sz="3100" spc="19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31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3100" spc="305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dirty="0" sz="31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3100" spc="420">
                <a:solidFill>
                  <a:srgbClr val="FFFFFF"/>
                </a:solidFill>
                <a:latin typeface="Calibri"/>
                <a:cs typeface="Calibri"/>
              </a:rPr>
              <a:t>deberá</a:t>
            </a:r>
            <a:r>
              <a:rPr dirty="0" sz="31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3100" spc="285">
                <a:solidFill>
                  <a:srgbClr val="FFFFFF"/>
                </a:solidFill>
                <a:latin typeface="Calibri"/>
                <a:cs typeface="Calibri"/>
              </a:rPr>
              <a:t>llamarse</a:t>
            </a:r>
            <a:r>
              <a:rPr dirty="0" sz="31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3100" spc="315">
                <a:solidFill>
                  <a:srgbClr val="FFFFFF"/>
                </a:solidFill>
                <a:latin typeface="Calibri"/>
                <a:cs typeface="Calibri"/>
              </a:rPr>
              <a:t>asignaDireccion(Pila, </a:t>
            </a:r>
            <a:r>
              <a:rPr dirty="0" sz="3100" spc="305">
                <a:solidFill>
                  <a:srgbClr val="FFFFFF"/>
                </a:solidFill>
                <a:latin typeface="Calibri"/>
                <a:cs typeface="Calibri"/>
              </a:rPr>
              <a:t>nuevaDireccion)</a:t>
            </a:r>
            <a:endParaRPr sz="3100">
              <a:latin typeface="Calibri"/>
              <a:cs typeface="Calibri"/>
            </a:endParaRPr>
          </a:p>
          <a:p>
            <a:pPr marL="12700" marR="6985" indent="527050">
              <a:lnSpc>
                <a:spcPct val="132500"/>
              </a:lnSpc>
              <a:buSzPct val="108064"/>
              <a:buFont typeface="Arial"/>
              <a:buChar char="○"/>
              <a:tabLst>
                <a:tab pos="539750" algn="l"/>
              </a:tabLst>
            </a:pPr>
            <a:r>
              <a:rPr dirty="0" sz="3100" spc="215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31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315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dirty="0" sz="31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450">
                <a:solidFill>
                  <a:srgbClr val="FFFFFF"/>
                </a:solidFill>
                <a:latin typeface="Calibri"/>
                <a:cs typeface="Calibri"/>
              </a:rPr>
              <a:t>debe</a:t>
            </a:r>
            <a:r>
              <a:rPr dirty="0" sz="31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215">
                <a:solidFill>
                  <a:srgbClr val="FFFFFF"/>
                </a:solidFill>
                <a:latin typeface="Calibri"/>
                <a:cs typeface="Calibri"/>
              </a:rPr>
              <a:t>ser</a:t>
            </a:r>
            <a:r>
              <a:rPr dirty="0" sz="31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434">
                <a:solidFill>
                  <a:srgbClr val="FFFFFF"/>
                </a:solidFill>
                <a:latin typeface="Calibri"/>
                <a:cs typeface="Calibri"/>
              </a:rPr>
              <a:t>creado</a:t>
            </a:r>
            <a:r>
              <a:rPr dirty="0" sz="31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275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31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37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31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370">
                <a:solidFill>
                  <a:srgbClr val="FFFFFF"/>
                </a:solidFill>
                <a:latin typeface="Calibri"/>
                <a:cs typeface="Calibri"/>
              </a:rPr>
              <a:t>clase</a:t>
            </a:r>
            <a:r>
              <a:rPr dirty="0" sz="31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265">
                <a:solidFill>
                  <a:srgbClr val="FFFFFF"/>
                </a:solidFill>
                <a:latin typeface="Calibri"/>
                <a:cs typeface="Calibri"/>
              </a:rPr>
              <a:t>MAIN</a:t>
            </a:r>
            <a:r>
              <a:rPr dirty="0" sz="31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355">
                <a:solidFill>
                  <a:srgbClr val="FFFFFF"/>
                </a:solidFill>
                <a:latin typeface="Calibri"/>
                <a:cs typeface="Calibri"/>
              </a:rPr>
              <a:t>como</a:t>
            </a:r>
            <a:r>
              <a:rPr dirty="0" sz="31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50">
                <a:solidFill>
                  <a:srgbClr val="FFFFFF"/>
                </a:solidFill>
                <a:latin typeface="Calibri"/>
                <a:cs typeface="Calibri"/>
              </a:rPr>
              <a:t>un </a:t>
            </a:r>
            <a:r>
              <a:rPr dirty="0" sz="3100" spc="315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dirty="0" sz="31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270">
                <a:solidFill>
                  <a:srgbClr val="FFFFFF"/>
                </a:solidFill>
                <a:latin typeface="Calibri"/>
                <a:cs typeface="Calibri"/>
              </a:rPr>
              <a:t>estático.</a:t>
            </a:r>
            <a:endParaRPr sz="3100">
              <a:latin typeface="Calibri"/>
              <a:cs typeface="Calibri"/>
            </a:endParaRPr>
          </a:p>
          <a:p>
            <a:pPr marL="539115" indent="-527050">
              <a:lnSpc>
                <a:spcPct val="100000"/>
              </a:lnSpc>
              <a:spcBef>
                <a:spcPts val="1210"/>
              </a:spcBef>
              <a:buSzPct val="108064"/>
              <a:buFont typeface="Arial"/>
              <a:buChar char="○"/>
              <a:tabLst>
                <a:tab pos="539750" algn="l"/>
              </a:tabLst>
            </a:pPr>
            <a:r>
              <a:rPr dirty="0" sz="3100" spc="215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31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315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dirty="0" sz="31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370">
                <a:solidFill>
                  <a:srgbClr val="FFFFFF"/>
                </a:solidFill>
                <a:latin typeface="Calibri"/>
                <a:cs typeface="Calibri"/>
              </a:rPr>
              <a:t>recibe</a:t>
            </a:r>
            <a:r>
              <a:rPr dirty="0" sz="31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330">
                <a:solidFill>
                  <a:srgbClr val="FFFFFF"/>
                </a:solidFill>
                <a:latin typeface="Calibri"/>
                <a:cs typeface="Calibri"/>
              </a:rPr>
              <a:t>2 </a:t>
            </a:r>
            <a:r>
              <a:rPr dirty="0" sz="3100" spc="310">
                <a:solidFill>
                  <a:srgbClr val="FFFFFF"/>
                </a:solidFill>
                <a:latin typeface="Calibri"/>
                <a:cs typeface="Calibri"/>
              </a:rPr>
              <a:t>parámetros</a:t>
            </a:r>
            <a:endParaRPr sz="3100">
              <a:latin typeface="Calibri"/>
              <a:cs typeface="Calibri"/>
            </a:endParaRPr>
          </a:p>
          <a:p>
            <a:pPr lvl="1" marL="3286125" indent="-527050">
              <a:lnSpc>
                <a:spcPct val="100000"/>
              </a:lnSpc>
              <a:spcBef>
                <a:spcPts val="1210"/>
              </a:spcBef>
              <a:buSzPct val="108064"/>
              <a:buFont typeface="Arial"/>
              <a:buChar char="■"/>
              <a:tabLst>
                <a:tab pos="3286760" algn="l"/>
              </a:tabLst>
            </a:pPr>
            <a:r>
              <a:rPr dirty="0" sz="3100" spc="38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3100" spc="3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300">
                <a:solidFill>
                  <a:srgbClr val="FFFFFF"/>
                </a:solidFill>
                <a:latin typeface="Calibri"/>
                <a:cs typeface="Calibri"/>
              </a:rPr>
              <a:t>Pila</a:t>
            </a:r>
            <a:r>
              <a:rPr dirty="0" sz="31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44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31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300">
                <a:solidFill>
                  <a:srgbClr val="FFFFFF"/>
                </a:solidFill>
                <a:latin typeface="Calibri"/>
                <a:cs typeface="Calibri"/>
              </a:rPr>
              <a:t>Clientes</a:t>
            </a:r>
            <a:endParaRPr sz="3100">
              <a:latin typeface="Calibri"/>
              <a:cs typeface="Calibri"/>
            </a:endParaRPr>
          </a:p>
          <a:p>
            <a:pPr lvl="1" marL="3286125" indent="-527050">
              <a:lnSpc>
                <a:spcPct val="100000"/>
              </a:lnSpc>
              <a:spcBef>
                <a:spcPts val="1210"/>
              </a:spcBef>
              <a:buSzPct val="108064"/>
              <a:buFont typeface="Arial"/>
              <a:buChar char="■"/>
              <a:tabLst>
                <a:tab pos="3286760" algn="l"/>
              </a:tabLst>
            </a:pPr>
            <a:r>
              <a:rPr dirty="0" sz="3100" spc="215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31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270">
                <a:solidFill>
                  <a:srgbClr val="FFFFFF"/>
                </a:solidFill>
                <a:latin typeface="Calibri"/>
                <a:cs typeface="Calibri"/>
              </a:rPr>
              <a:t>valor(String)</a:t>
            </a:r>
            <a:r>
              <a:rPr dirty="0" sz="31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44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31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37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31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285">
                <a:solidFill>
                  <a:srgbClr val="FFFFFF"/>
                </a:solidFill>
                <a:latin typeface="Calibri"/>
                <a:cs typeface="Calibri"/>
              </a:rPr>
              <a:t>nueva</a:t>
            </a:r>
            <a:r>
              <a:rPr dirty="0" sz="31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295">
                <a:solidFill>
                  <a:srgbClr val="FFFFFF"/>
                </a:solidFill>
                <a:latin typeface="Calibri"/>
                <a:cs typeface="Calibri"/>
              </a:rPr>
              <a:t>dirección.</a:t>
            </a:r>
            <a:endParaRPr sz="3100">
              <a:latin typeface="Calibri"/>
              <a:cs typeface="Calibri"/>
            </a:endParaRPr>
          </a:p>
          <a:p>
            <a:pPr marL="12700" marR="5080" indent="546100">
              <a:lnSpc>
                <a:spcPct val="132500"/>
              </a:lnSpc>
              <a:buSzPct val="108064"/>
              <a:buFont typeface="Arial"/>
              <a:buChar char="○"/>
              <a:tabLst>
                <a:tab pos="558800" algn="l"/>
                <a:tab pos="2448560" algn="l"/>
                <a:tab pos="2964180" algn="l"/>
                <a:tab pos="4977765" algn="l"/>
                <a:tab pos="5744845" algn="l"/>
                <a:tab pos="7230109" algn="l"/>
                <a:tab pos="8922385" algn="l"/>
                <a:tab pos="9264650" algn="l"/>
                <a:tab pos="10879455" algn="l"/>
              </a:tabLst>
            </a:pPr>
            <a:r>
              <a:rPr dirty="0" sz="3100" spc="440">
                <a:solidFill>
                  <a:srgbClr val="FFFFFF"/>
                </a:solidFill>
                <a:latin typeface="Calibri"/>
                <a:cs typeface="Calibri"/>
              </a:rPr>
              <a:t>Cambiar</a:t>
            </a:r>
            <a:r>
              <a:rPr dirty="0" sz="31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3100" spc="34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31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3100" spc="330">
                <a:solidFill>
                  <a:srgbClr val="FFFFFF"/>
                </a:solidFill>
                <a:latin typeface="Calibri"/>
                <a:cs typeface="Calibri"/>
              </a:rPr>
              <a:t>dirección</a:t>
            </a:r>
            <a:r>
              <a:rPr dirty="0" sz="31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3100" spc="310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dirty="0" sz="31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3100" spc="275">
                <a:solidFill>
                  <a:srgbClr val="FFFFFF"/>
                </a:solidFill>
                <a:latin typeface="Calibri"/>
                <a:cs typeface="Calibri"/>
              </a:rPr>
              <a:t>cliente</a:t>
            </a:r>
            <a:r>
              <a:rPr dirty="0" sz="31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3100" spc="265">
                <a:solidFill>
                  <a:srgbClr val="FFFFFF"/>
                </a:solidFill>
                <a:latin typeface="Calibri"/>
                <a:cs typeface="Calibri"/>
              </a:rPr>
              <a:t>siempre</a:t>
            </a:r>
            <a:r>
              <a:rPr dirty="0" sz="31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3100" spc="13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31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3100" spc="360">
                <a:solidFill>
                  <a:srgbClr val="FFFFFF"/>
                </a:solidFill>
                <a:latin typeface="Calibri"/>
                <a:cs typeface="Calibri"/>
              </a:rPr>
              <a:t>cuando</a:t>
            </a:r>
            <a:r>
              <a:rPr dirty="0" sz="31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3100" spc="240">
                <a:solidFill>
                  <a:srgbClr val="FFFFFF"/>
                </a:solidFill>
                <a:latin typeface="Calibri"/>
                <a:cs typeface="Calibri"/>
              </a:rPr>
              <a:t>el </a:t>
            </a:r>
            <a:r>
              <a:rPr dirty="0" sz="3100" spc="355">
                <a:solidFill>
                  <a:srgbClr val="FFFFFF"/>
                </a:solidFill>
                <a:latin typeface="Calibri"/>
                <a:cs typeface="Calibri"/>
              </a:rPr>
              <a:t>género</a:t>
            </a:r>
            <a:r>
              <a:rPr dirty="0" sz="31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385">
                <a:solidFill>
                  <a:srgbClr val="FFFFFF"/>
                </a:solidFill>
                <a:latin typeface="Calibri"/>
                <a:cs typeface="Calibri"/>
              </a:rPr>
              <a:t>sea</a:t>
            </a:r>
            <a:r>
              <a:rPr dirty="0" sz="31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 spc="330">
                <a:solidFill>
                  <a:srgbClr val="FFFFFF"/>
                </a:solidFill>
                <a:latin typeface="Calibri"/>
                <a:cs typeface="Calibri"/>
              </a:rPr>
              <a:t>FEMENINO.</a:t>
            </a:r>
            <a:endParaRPr sz="3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41456" y="603007"/>
            <a:ext cx="15805150" cy="9062085"/>
            <a:chOff x="1241456" y="603007"/>
            <a:chExt cx="15805150" cy="9062085"/>
          </a:xfrm>
        </p:grpSpPr>
        <p:sp>
          <p:nvSpPr>
            <p:cNvPr id="3" name="object 3" descr=""/>
            <p:cNvSpPr/>
            <p:nvPr/>
          </p:nvSpPr>
          <p:spPr>
            <a:xfrm>
              <a:off x="1241456" y="603007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9061464"/>
                  </a:moveTo>
                  <a:lnTo>
                    <a:pt x="0" y="0"/>
                  </a:lnTo>
                  <a:lnTo>
                    <a:pt x="15805087" y="0"/>
                  </a:lnTo>
                  <a:lnTo>
                    <a:pt x="15805087" y="9061464"/>
                  </a:lnTo>
                  <a:lnTo>
                    <a:pt x="0" y="9061464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4797" y="4081876"/>
              <a:ext cx="11534774" cy="50101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60202" y="954375"/>
            <a:ext cx="14270990" cy="1318895"/>
          </a:xfrm>
          <a:prstGeom prst="rect"/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325"/>
              </a:spcBef>
            </a:pPr>
            <a:r>
              <a:rPr dirty="0" sz="4300"/>
              <a:t>14.CAMBIAR</a:t>
            </a:r>
            <a:r>
              <a:rPr dirty="0" sz="4300" spc="105"/>
              <a:t> </a:t>
            </a:r>
            <a:r>
              <a:rPr dirty="0" sz="4300" spc="-345"/>
              <a:t>LA</a:t>
            </a:r>
            <a:r>
              <a:rPr dirty="0" sz="4300" spc="110"/>
              <a:t> </a:t>
            </a:r>
            <a:r>
              <a:rPr dirty="0" sz="4300" spc="150"/>
              <a:t>DIRECCIÓN</a:t>
            </a:r>
            <a:r>
              <a:rPr dirty="0" sz="4300" spc="110"/>
              <a:t> </a:t>
            </a:r>
            <a:r>
              <a:rPr dirty="0" sz="4300"/>
              <a:t>DE</a:t>
            </a:r>
            <a:r>
              <a:rPr dirty="0" sz="4300" spc="105"/>
              <a:t> </a:t>
            </a:r>
            <a:r>
              <a:rPr dirty="0" sz="4300" spc="50"/>
              <a:t>ALGUNOS</a:t>
            </a:r>
            <a:r>
              <a:rPr dirty="0" sz="4300" spc="110"/>
              <a:t> </a:t>
            </a:r>
            <a:r>
              <a:rPr dirty="0" sz="4300" spc="-40"/>
              <a:t>CLIENTES </a:t>
            </a:r>
            <a:r>
              <a:rPr dirty="0" sz="4300"/>
              <a:t>DE</a:t>
            </a:r>
            <a:r>
              <a:rPr dirty="0" sz="4300" spc="-170"/>
              <a:t> </a:t>
            </a:r>
            <a:r>
              <a:rPr dirty="0" sz="4300" spc="-345"/>
              <a:t>LA</a:t>
            </a:r>
            <a:r>
              <a:rPr dirty="0" sz="4300" spc="45"/>
              <a:t> </a:t>
            </a:r>
            <a:r>
              <a:rPr dirty="0" sz="4300" spc="-20"/>
              <a:t>PILA.</a:t>
            </a:r>
            <a:endParaRPr sz="4300"/>
          </a:p>
        </p:txBody>
      </p:sp>
      <p:sp>
        <p:nvSpPr>
          <p:cNvPr id="6" name="object 6" descr=""/>
          <p:cNvSpPr txBox="1"/>
          <p:nvPr/>
        </p:nvSpPr>
        <p:spPr>
          <a:xfrm>
            <a:off x="1660202" y="2092362"/>
            <a:ext cx="9041130" cy="168084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485140" indent="-473075">
              <a:lnSpc>
                <a:spcPct val="100000"/>
              </a:lnSpc>
              <a:spcBef>
                <a:spcPts val="875"/>
              </a:spcBef>
              <a:buSzPct val="107142"/>
              <a:buFont typeface="Arial"/>
              <a:buChar char="○"/>
              <a:tabLst>
                <a:tab pos="485775" algn="l"/>
              </a:tabLst>
            </a:pPr>
            <a:r>
              <a:rPr dirty="0" sz="2800" spc="204">
                <a:solidFill>
                  <a:srgbClr val="FFFFFF"/>
                </a:solidFill>
                <a:latin typeface="Calibri"/>
                <a:cs typeface="Calibri"/>
              </a:rPr>
              <a:t>Adjuntar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Calibri"/>
                <a:cs typeface="Calibri"/>
              </a:rPr>
              <a:t>los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siguientes</a:t>
            </a:r>
            <a:endParaRPr sz="2800">
              <a:latin typeface="Calibri"/>
              <a:cs typeface="Calibri"/>
            </a:endParaRPr>
          </a:p>
          <a:p>
            <a:pPr marL="485140" indent="-473075">
              <a:lnSpc>
                <a:spcPct val="100000"/>
              </a:lnSpc>
              <a:spcBef>
                <a:spcPts val="1065"/>
              </a:spcBef>
              <a:buSzPct val="107142"/>
              <a:buFont typeface="Arial"/>
              <a:buChar char="■"/>
              <a:tabLst>
                <a:tab pos="485775" algn="l"/>
              </a:tabLst>
            </a:pPr>
            <a:r>
              <a:rPr dirty="0" sz="2800" spc="185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80">
                <a:solidFill>
                  <a:srgbClr val="FFFFFF"/>
                </a:solidFill>
                <a:latin typeface="Calibri"/>
                <a:cs typeface="Calibri"/>
              </a:rPr>
              <a:t>código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04">
                <a:solidFill>
                  <a:srgbClr val="FFFFFF"/>
                </a:solidFill>
                <a:latin typeface="Calibri"/>
                <a:cs typeface="Calibri"/>
              </a:rPr>
              <a:t>resuelve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65">
                <a:solidFill>
                  <a:srgbClr val="FFFFFF"/>
                </a:solidFill>
                <a:latin typeface="Calibri"/>
                <a:cs typeface="Calibri"/>
              </a:rPr>
              <a:t>problema.</a:t>
            </a:r>
            <a:endParaRPr sz="2800">
              <a:latin typeface="Calibri"/>
              <a:cs typeface="Calibri"/>
            </a:endParaRPr>
          </a:p>
          <a:p>
            <a:pPr marL="485140" indent="-473075">
              <a:lnSpc>
                <a:spcPct val="100000"/>
              </a:lnSpc>
              <a:spcBef>
                <a:spcPts val="1065"/>
              </a:spcBef>
              <a:buSzPct val="107142"/>
              <a:buFont typeface="Arial"/>
              <a:buChar char="■"/>
              <a:tabLst>
                <a:tab pos="485775" algn="l"/>
              </a:tabLst>
            </a:pPr>
            <a:r>
              <a:rPr dirty="0" sz="2800" spc="320">
                <a:solidFill>
                  <a:srgbClr val="FFFFFF"/>
                </a:solidFill>
                <a:latin typeface="Calibri"/>
                <a:cs typeface="Calibri"/>
              </a:rPr>
              <a:t>Una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0">
                <a:solidFill>
                  <a:srgbClr val="FFFFFF"/>
                </a:solidFill>
                <a:latin typeface="Calibri"/>
                <a:cs typeface="Calibri"/>
              </a:rPr>
              <a:t>imagen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15">
                <a:solidFill>
                  <a:srgbClr val="FFFFFF"/>
                </a:solidFill>
                <a:latin typeface="Calibri"/>
                <a:cs typeface="Calibri"/>
              </a:rPr>
              <a:t>salida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consola.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41456" y="603003"/>
            <a:ext cx="16018510" cy="9062085"/>
            <a:chOff x="1241456" y="603003"/>
            <a:chExt cx="16018510" cy="9062085"/>
          </a:xfrm>
        </p:grpSpPr>
        <p:sp>
          <p:nvSpPr>
            <p:cNvPr id="3" name="object 3" descr=""/>
            <p:cNvSpPr/>
            <p:nvPr/>
          </p:nvSpPr>
          <p:spPr>
            <a:xfrm>
              <a:off x="1241456" y="603003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0"/>
                  </a:moveTo>
                  <a:lnTo>
                    <a:pt x="15805087" y="0"/>
                  </a:lnTo>
                  <a:lnTo>
                    <a:pt x="15805087" y="9061464"/>
                  </a:lnTo>
                  <a:lnTo>
                    <a:pt x="0" y="9061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2902" y="2321432"/>
              <a:ext cx="7467599" cy="67151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9884" y="2321432"/>
              <a:ext cx="7829549" cy="44767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60202" y="954373"/>
            <a:ext cx="14270990" cy="1318895"/>
          </a:xfrm>
          <a:prstGeom prst="rect"/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325"/>
              </a:spcBef>
            </a:pPr>
            <a:r>
              <a:rPr dirty="0" sz="4300"/>
              <a:t>14.CAMBIAR</a:t>
            </a:r>
            <a:r>
              <a:rPr dirty="0" sz="4300" spc="105"/>
              <a:t> </a:t>
            </a:r>
            <a:r>
              <a:rPr dirty="0" sz="4300" spc="-345"/>
              <a:t>LA</a:t>
            </a:r>
            <a:r>
              <a:rPr dirty="0" sz="4300" spc="110"/>
              <a:t> </a:t>
            </a:r>
            <a:r>
              <a:rPr dirty="0" sz="4300" spc="150"/>
              <a:t>DIRECCIÓN</a:t>
            </a:r>
            <a:r>
              <a:rPr dirty="0" sz="4300" spc="110"/>
              <a:t> </a:t>
            </a:r>
            <a:r>
              <a:rPr dirty="0" sz="4300"/>
              <a:t>DE</a:t>
            </a:r>
            <a:r>
              <a:rPr dirty="0" sz="4300" spc="105"/>
              <a:t> </a:t>
            </a:r>
            <a:r>
              <a:rPr dirty="0" sz="4300" spc="50"/>
              <a:t>ALGUNOS</a:t>
            </a:r>
            <a:r>
              <a:rPr dirty="0" sz="4300" spc="110"/>
              <a:t> </a:t>
            </a:r>
            <a:r>
              <a:rPr dirty="0" sz="4300" spc="-40"/>
              <a:t>CLIENTES </a:t>
            </a:r>
            <a:r>
              <a:rPr dirty="0" sz="4300"/>
              <a:t>DE</a:t>
            </a:r>
            <a:r>
              <a:rPr dirty="0" sz="4300" spc="-170"/>
              <a:t> </a:t>
            </a:r>
            <a:r>
              <a:rPr dirty="0" sz="4300" spc="-345"/>
              <a:t>LA</a:t>
            </a:r>
            <a:r>
              <a:rPr dirty="0" sz="4300" spc="45"/>
              <a:t> </a:t>
            </a:r>
            <a:r>
              <a:rPr dirty="0" sz="4300" spc="-20"/>
              <a:t>PILA.</a:t>
            </a:r>
            <a:endParaRPr sz="43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41456" y="603004"/>
            <a:ext cx="15805150" cy="9062085"/>
          </a:xfrm>
          <a:custGeom>
            <a:avLst/>
            <a:gdLst/>
            <a:ahLst/>
            <a:cxnLst/>
            <a:rect l="l" t="t" r="r" b="b"/>
            <a:pathLst>
              <a:path w="15805150" h="9062085">
                <a:moveTo>
                  <a:pt x="0" y="0"/>
                </a:moveTo>
                <a:lnTo>
                  <a:pt x="15805087" y="0"/>
                </a:lnTo>
                <a:lnTo>
                  <a:pt x="15805087" y="9061464"/>
                </a:lnTo>
                <a:lnTo>
                  <a:pt x="0" y="9061464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17930">
              <a:lnSpc>
                <a:spcPct val="131400"/>
              </a:lnSpc>
              <a:spcBef>
                <a:spcPts val="100"/>
              </a:spcBef>
              <a:buSzPct val="106666"/>
              <a:buFont typeface="Arial"/>
              <a:buChar char="○"/>
              <a:tabLst>
                <a:tab pos="1230630" algn="l"/>
                <a:tab pos="1231265" algn="l"/>
                <a:tab pos="2037714" algn="l"/>
                <a:tab pos="3976370" algn="l"/>
                <a:tab pos="5869940" algn="l"/>
              </a:tabLst>
            </a:pPr>
            <a:r>
              <a:rPr dirty="0" spc="175"/>
              <a:t>El</a:t>
            </a:r>
            <a:r>
              <a:rPr dirty="0"/>
              <a:t>	</a:t>
            </a:r>
            <a:r>
              <a:rPr dirty="0" spc="280"/>
              <a:t>método</a:t>
            </a:r>
            <a:r>
              <a:rPr dirty="0"/>
              <a:t>	</a:t>
            </a:r>
            <a:r>
              <a:rPr dirty="0" spc="390"/>
              <a:t>deberá</a:t>
            </a:r>
            <a:r>
              <a:rPr dirty="0"/>
              <a:t>	</a:t>
            </a:r>
            <a:r>
              <a:rPr dirty="0" spc="265"/>
              <a:t>llamarse </a:t>
            </a:r>
            <a:r>
              <a:rPr dirty="0" spc="290"/>
              <a:t>reordenaPila(Pila)</a:t>
            </a:r>
          </a:p>
          <a:p>
            <a:pPr marL="12700" marR="12700" indent="670560">
              <a:lnSpc>
                <a:spcPct val="131400"/>
              </a:lnSpc>
              <a:buSzPct val="106666"/>
              <a:buFont typeface="Arial"/>
              <a:buChar char="○"/>
              <a:tabLst>
                <a:tab pos="683260" algn="l"/>
                <a:tab pos="683895" algn="l"/>
                <a:tab pos="1216660" algn="l"/>
                <a:tab pos="2881630" algn="l"/>
                <a:tab pos="4090035" algn="l"/>
                <a:tab pos="4848860" algn="l"/>
                <a:tab pos="6443345" algn="l"/>
                <a:tab pos="7108190" algn="l"/>
              </a:tabLst>
            </a:pPr>
            <a:r>
              <a:rPr dirty="0" spc="175"/>
              <a:t>El</a:t>
            </a:r>
            <a:r>
              <a:rPr dirty="0"/>
              <a:t>	</a:t>
            </a:r>
            <a:r>
              <a:rPr dirty="0" spc="280"/>
              <a:t>método</a:t>
            </a:r>
            <a:r>
              <a:rPr dirty="0"/>
              <a:t>	</a:t>
            </a:r>
            <a:r>
              <a:rPr dirty="0" spc="400"/>
              <a:t>debe</a:t>
            </a:r>
            <a:r>
              <a:rPr dirty="0"/>
              <a:t>	</a:t>
            </a:r>
            <a:r>
              <a:rPr dirty="0" spc="170"/>
              <a:t>ser</a:t>
            </a:r>
            <a:r>
              <a:rPr dirty="0"/>
              <a:t>	</a:t>
            </a:r>
            <a:r>
              <a:rPr dirty="0" spc="395"/>
              <a:t>creado</a:t>
            </a:r>
            <a:r>
              <a:rPr dirty="0"/>
              <a:t>	</a:t>
            </a:r>
            <a:r>
              <a:rPr dirty="0" spc="225"/>
              <a:t>en</a:t>
            </a:r>
            <a:r>
              <a:rPr dirty="0"/>
              <a:t>	</a:t>
            </a:r>
            <a:r>
              <a:rPr dirty="0" spc="325"/>
              <a:t>la </a:t>
            </a:r>
            <a:r>
              <a:rPr dirty="0" spc="350"/>
              <a:t>clase</a:t>
            </a:r>
            <a:r>
              <a:rPr dirty="0" spc="310"/>
              <a:t> </a:t>
            </a:r>
            <a:r>
              <a:rPr dirty="0" spc="240"/>
              <a:t>MAIN</a:t>
            </a:r>
            <a:r>
              <a:rPr dirty="0" spc="315"/>
              <a:t> </a:t>
            </a:r>
            <a:r>
              <a:rPr dirty="0" spc="330"/>
              <a:t>como</a:t>
            </a:r>
            <a:r>
              <a:rPr dirty="0" spc="315"/>
              <a:t> </a:t>
            </a:r>
            <a:r>
              <a:rPr dirty="0" spc="55"/>
              <a:t>un</a:t>
            </a:r>
            <a:r>
              <a:rPr dirty="0" spc="315"/>
              <a:t> </a:t>
            </a:r>
            <a:r>
              <a:rPr dirty="0" spc="290"/>
              <a:t>método</a:t>
            </a:r>
            <a:r>
              <a:rPr dirty="0" spc="315"/>
              <a:t> </a:t>
            </a:r>
            <a:r>
              <a:rPr dirty="0" spc="250"/>
              <a:t>estático.</a:t>
            </a:r>
          </a:p>
          <a:p>
            <a:pPr marL="517525" indent="-505459">
              <a:lnSpc>
                <a:spcPct val="100000"/>
              </a:lnSpc>
              <a:spcBef>
                <a:spcPts val="1135"/>
              </a:spcBef>
              <a:buSzPct val="106666"/>
              <a:buFont typeface="Arial"/>
              <a:buChar char="○"/>
              <a:tabLst>
                <a:tab pos="518159" algn="l"/>
              </a:tabLst>
            </a:pPr>
            <a:r>
              <a:rPr dirty="0" spc="200"/>
              <a:t>El</a:t>
            </a:r>
            <a:r>
              <a:rPr dirty="0" spc="315"/>
              <a:t> </a:t>
            </a:r>
            <a:r>
              <a:rPr dirty="0" spc="290"/>
              <a:t>método</a:t>
            </a:r>
            <a:r>
              <a:rPr dirty="0" spc="315"/>
              <a:t> </a:t>
            </a:r>
            <a:r>
              <a:rPr dirty="0" spc="345"/>
              <a:t>recibe</a:t>
            </a:r>
            <a:r>
              <a:rPr dirty="0" spc="315"/>
              <a:t> </a:t>
            </a:r>
            <a:r>
              <a:rPr dirty="0" spc="-385"/>
              <a:t>1</a:t>
            </a:r>
            <a:r>
              <a:rPr dirty="0" spc="315"/>
              <a:t> </a:t>
            </a:r>
            <a:r>
              <a:rPr dirty="0" spc="310"/>
              <a:t>parámetro</a:t>
            </a:r>
          </a:p>
          <a:p>
            <a:pPr lvl="1" marL="2435225" indent="-506095">
              <a:lnSpc>
                <a:spcPct val="100000"/>
              </a:lnSpc>
              <a:spcBef>
                <a:spcPts val="1130"/>
              </a:spcBef>
              <a:buSzPct val="106666"/>
              <a:buFont typeface="Arial"/>
              <a:buChar char="■"/>
              <a:tabLst>
                <a:tab pos="2435860" algn="l"/>
              </a:tabLst>
            </a:pPr>
            <a:r>
              <a:rPr dirty="0" sz="3000" spc="36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3000" spc="3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 spc="280">
                <a:solidFill>
                  <a:srgbClr val="FFFFFF"/>
                </a:solidFill>
                <a:latin typeface="Calibri"/>
                <a:cs typeface="Calibri"/>
              </a:rPr>
              <a:t>Pila</a:t>
            </a:r>
            <a:r>
              <a:rPr dirty="0" sz="3000" spc="3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 spc="409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3000" spc="3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 spc="280">
                <a:solidFill>
                  <a:srgbClr val="FFFFFF"/>
                </a:solidFill>
                <a:latin typeface="Calibri"/>
                <a:cs typeface="Calibri"/>
              </a:rPr>
              <a:t>Clientes</a:t>
            </a:r>
            <a:endParaRPr sz="3000">
              <a:latin typeface="Calibri"/>
              <a:cs typeface="Calibri"/>
            </a:endParaRPr>
          </a:p>
          <a:p>
            <a:pPr algn="just" marL="12700" marR="6985" indent="622935">
              <a:lnSpc>
                <a:spcPct val="131400"/>
              </a:lnSpc>
              <a:buSzPct val="106666"/>
              <a:buFont typeface="Arial"/>
              <a:buChar char="○"/>
              <a:tabLst>
                <a:tab pos="635635" algn="l"/>
              </a:tabLst>
            </a:pPr>
            <a:r>
              <a:rPr dirty="0" spc="250"/>
              <a:t>Mover</a:t>
            </a:r>
            <a:r>
              <a:rPr dirty="0" spc="45"/>
              <a:t>  </a:t>
            </a:r>
            <a:r>
              <a:rPr dirty="0" spc="570"/>
              <a:t>a</a:t>
            </a:r>
            <a:r>
              <a:rPr dirty="0" spc="45"/>
              <a:t>  </a:t>
            </a:r>
            <a:r>
              <a:rPr dirty="0" spc="350"/>
              <a:t>la</a:t>
            </a:r>
            <a:r>
              <a:rPr dirty="0" spc="45"/>
              <a:t>  </a:t>
            </a:r>
            <a:r>
              <a:rPr dirty="0" spc="380"/>
              <a:t>base</a:t>
            </a:r>
            <a:r>
              <a:rPr dirty="0" spc="50"/>
              <a:t>  </a:t>
            </a:r>
            <a:r>
              <a:rPr dirty="0" spc="260"/>
              <a:t>todos</a:t>
            </a:r>
            <a:r>
              <a:rPr dirty="0" spc="45"/>
              <a:t>  </a:t>
            </a:r>
            <a:r>
              <a:rPr dirty="0" spc="175"/>
              <a:t>los</a:t>
            </a:r>
            <a:r>
              <a:rPr dirty="0" spc="45"/>
              <a:t>  </a:t>
            </a:r>
            <a:r>
              <a:rPr dirty="0" spc="235"/>
              <a:t>clientes </a:t>
            </a:r>
            <a:r>
              <a:rPr dirty="0" spc="315"/>
              <a:t>del</a:t>
            </a:r>
            <a:r>
              <a:rPr dirty="0" spc="615"/>
              <a:t> </a:t>
            </a:r>
            <a:r>
              <a:rPr dirty="0" spc="330"/>
              <a:t>género</a:t>
            </a:r>
            <a:r>
              <a:rPr dirty="0" spc="620"/>
              <a:t> </a:t>
            </a:r>
            <a:r>
              <a:rPr dirty="0" spc="240"/>
              <a:t>masculino</a:t>
            </a:r>
            <a:r>
              <a:rPr dirty="0" spc="620"/>
              <a:t> </a:t>
            </a:r>
            <a:r>
              <a:rPr dirty="0" spc="160"/>
              <a:t>y</a:t>
            </a:r>
            <a:r>
              <a:rPr dirty="0" spc="620"/>
              <a:t> </a:t>
            </a:r>
            <a:r>
              <a:rPr dirty="0" spc="175"/>
              <a:t>los</a:t>
            </a:r>
            <a:r>
              <a:rPr dirty="0" spc="620"/>
              <a:t> </a:t>
            </a:r>
            <a:r>
              <a:rPr dirty="0" spc="315"/>
              <a:t>del</a:t>
            </a:r>
            <a:r>
              <a:rPr dirty="0" spc="620"/>
              <a:t> </a:t>
            </a:r>
            <a:r>
              <a:rPr dirty="0" spc="320"/>
              <a:t>género </a:t>
            </a:r>
            <a:r>
              <a:rPr dirty="0" spc="229"/>
              <a:t>femenino</a:t>
            </a:r>
            <a:r>
              <a:rPr dirty="0" spc="325"/>
              <a:t> </a:t>
            </a:r>
            <a:r>
              <a:rPr dirty="0" spc="210"/>
              <a:t>moverlos</a:t>
            </a:r>
            <a:r>
              <a:rPr dirty="0" spc="330"/>
              <a:t> </a:t>
            </a:r>
            <a:r>
              <a:rPr dirty="0" spc="350"/>
              <a:t>al</a:t>
            </a:r>
            <a:r>
              <a:rPr dirty="0" spc="325"/>
              <a:t> </a:t>
            </a:r>
            <a:r>
              <a:rPr dirty="0" spc="180"/>
              <a:t>final.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60202" y="968756"/>
            <a:ext cx="640715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15.MOVER</a:t>
            </a:r>
            <a:r>
              <a:rPr dirty="0" spc="15"/>
              <a:t> </a:t>
            </a:r>
            <a:r>
              <a:rPr dirty="0"/>
              <a:t>ÍTEMS</a:t>
            </a:r>
            <a:r>
              <a:rPr dirty="0" spc="25"/>
              <a:t> </a:t>
            </a:r>
            <a:r>
              <a:rPr dirty="0"/>
              <a:t>DE</a:t>
            </a:r>
            <a:r>
              <a:rPr dirty="0" spc="25"/>
              <a:t> </a:t>
            </a:r>
            <a:r>
              <a:rPr dirty="0" spc="-280"/>
              <a:t>LA</a:t>
            </a:r>
            <a:r>
              <a:rPr dirty="0" spc="40"/>
              <a:t> </a:t>
            </a:r>
            <a:r>
              <a:rPr dirty="0" spc="-10"/>
              <a:t>PILA.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4849" y="2247900"/>
            <a:ext cx="7934324" cy="546734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41456" y="603007"/>
            <a:ext cx="15805150" cy="9062085"/>
            <a:chOff x="1241456" y="603007"/>
            <a:chExt cx="15805150" cy="9062085"/>
          </a:xfrm>
        </p:grpSpPr>
        <p:sp>
          <p:nvSpPr>
            <p:cNvPr id="3" name="object 3" descr=""/>
            <p:cNvSpPr/>
            <p:nvPr/>
          </p:nvSpPr>
          <p:spPr>
            <a:xfrm>
              <a:off x="1241456" y="603007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9061464"/>
                  </a:moveTo>
                  <a:lnTo>
                    <a:pt x="0" y="0"/>
                  </a:lnTo>
                  <a:lnTo>
                    <a:pt x="15805087" y="0"/>
                  </a:lnTo>
                  <a:lnTo>
                    <a:pt x="15805087" y="9061464"/>
                  </a:lnTo>
                  <a:lnTo>
                    <a:pt x="0" y="9061464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4455" y="3824354"/>
              <a:ext cx="8820149" cy="5629274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660202" y="1759620"/>
            <a:ext cx="9136380" cy="168084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485140" indent="-473075">
              <a:lnSpc>
                <a:spcPct val="100000"/>
              </a:lnSpc>
              <a:spcBef>
                <a:spcPts val="875"/>
              </a:spcBef>
              <a:buSzPct val="107142"/>
              <a:buFont typeface="Arial"/>
              <a:buChar char="○"/>
              <a:tabLst>
                <a:tab pos="485775" algn="l"/>
              </a:tabLst>
            </a:pPr>
            <a:r>
              <a:rPr dirty="0" sz="2800" spc="204">
                <a:solidFill>
                  <a:srgbClr val="FFFFFF"/>
                </a:solidFill>
                <a:latin typeface="Calibri"/>
                <a:cs typeface="Calibri"/>
              </a:rPr>
              <a:t>Adjuntar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Calibri"/>
                <a:cs typeface="Calibri"/>
              </a:rPr>
              <a:t>los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siguientes</a:t>
            </a:r>
            <a:endParaRPr sz="2800">
              <a:latin typeface="Calibri"/>
              <a:cs typeface="Calibri"/>
            </a:endParaRPr>
          </a:p>
          <a:p>
            <a:pPr marL="506095" indent="-494030">
              <a:lnSpc>
                <a:spcPct val="100000"/>
              </a:lnSpc>
              <a:spcBef>
                <a:spcPts val="1065"/>
              </a:spcBef>
              <a:buSzPct val="107142"/>
              <a:buFont typeface="Arial"/>
              <a:buChar char="■"/>
              <a:tabLst>
                <a:tab pos="506730" algn="l"/>
                <a:tab pos="938530" algn="l"/>
                <a:tab pos="2326640" algn="l"/>
                <a:tab pos="3016885" algn="l"/>
                <a:tab pos="4507230" algn="l"/>
                <a:tab pos="5291455" algn="l"/>
                <a:tab pos="6861175" algn="l"/>
                <a:tab pos="7309484" algn="l"/>
              </a:tabLst>
            </a:pPr>
            <a:r>
              <a:rPr dirty="0" sz="2800" spc="16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370">
                <a:solidFill>
                  <a:srgbClr val="FFFFFF"/>
                </a:solidFill>
                <a:latin typeface="Calibri"/>
                <a:cs typeface="Calibri"/>
              </a:rPr>
              <a:t>código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75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método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195">
                <a:solidFill>
                  <a:srgbClr val="FFFFFF"/>
                </a:solidFill>
                <a:latin typeface="Calibri"/>
                <a:cs typeface="Calibri"/>
              </a:rPr>
              <a:t>resuelve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15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65">
                <a:solidFill>
                  <a:srgbClr val="FFFFFF"/>
                </a:solidFill>
                <a:latin typeface="Calibri"/>
                <a:cs typeface="Calibri"/>
              </a:rPr>
              <a:t>problema.</a:t>
            </a:r>
            <a:endParaRPr sz="2800">
              <a:latin typeface="Calibri"/>
              <a:cs typeface="Calibri"/>
            </a:endParaRPr>
          </a:p>
          <a:p>
            <a:pPr marL="485140" indent="-473075">
              <a:lnSpc>
                <a:spcPct val="100000"/>
              </a:lnSpc>
              <a:spcBef>
                <a:spcPts val="1065"/>
              </a:spcBef>
              <a:buSzPct val="107142"/>
              <a:buFont typeface="Arial"/>
              <a:buChar char="■"/>
              <a:tabLst>
                <a:tab pos="485775" algn="l"/>
              </a:tabLst>
            </a:pPr>
            <a:r>
              <a:rPr dirty="0" sz="2800" spc="320">
                <a:solidFill>
                  <a:srgbClr val="FFFFFF"/>
                </a:solidFill>
                <a:latin typeface="Calibri"/>
                <a:cs typeface="Calibri"/>
              </a:rPr>
              <a:t>Una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0">
                <a:solidFill>
                  <a:srgbClr val="FFFFFF"/>
                </a:solidFill>
                <a:latin typeface="Calibri"/>
                <a:cs typeface="Calibri"/>
              </a:rPr>
              <a:t>imagen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15">
                <a:solidFill>
                  <a:srgbClr val="FFFFFF"/>
                </a:solidFill>
                <a:latin typeface="Calibri"/>
                <a:cs typeface="Calibri"/>
              </a:rPr>
              <a:t>salida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5">
                <a:solidFill>
                  <a:srgbClr val="FFFFFF"/>
                </a:solidFill>
                <a:latin typeface="Calibri"/>
                <a:cs typeface="Calibri"/>
              </a:rPr>
              <a:t>consola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60202" y="968757"/>
            <a:ext cx="640715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15.MOVER</a:t>
            </a:r>
            <a:r>
              <a:rPr dirty="0" spc="15"/>
              <a:t> </a:t>
            </a:r>
            <a:r>
              <a:rPr dirty="0"/>
              <a:t>ÍTEMS</a:t>
            </a:r>
            <a:r>
              <a:rPr dirty="0" spc="25"/>
              <a:t> </a:t>
            </a:r>
            <a:r>
              <a:rPr dirty="0"/>
              <a:t>DE</a:t>
            </a:r>
            <a:r>
              <a:rPr dirty="0" spc="25"/>
              <a:t> </a:t>
            </a:r>
            <a:r>
              <a:rPr dirty="0" spc="-280"/>
              <a:t>LA</a:t>
            </a:r>
            <a:r>
              <a:rPr dirty="0" spc="40"/>
              <a:t> </a:t>
            </a:r>
            <a:r>
              <a:rPr dirty="0" spc="-10"/>
              <a:t>PILA.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41456" y="603003"/>
            <a:ext cx="16614775" cy="9062085"/>
            <a:chOff x="1241456" y="603003"/>
            <a:chExt cx="16614775" cy="9062085"/>
          </a:xfrm>
        </p:grpSpPr>
        <p:sp>
          <p:nvSpPr>
            <p:cNvPr id="3" name="object 3" descr=""/>
            <p:cNvSpPr/>
            <p:nvPr/>
          </p:nvSpPr>
          <p:spPr>
            <a:xfrm>
              <a:off x="1241456" y="603003"/>
              <a:ext cx="15805150" cy="9062085"/>
            </a:xfrm>
            <a:custGeom>
              <a:avLst/>
              <a:gdLst/>
              <a:ahLst/>
              <a:cxnLst/>
              <a:rect l="l" t="t" r="r" b="b"/>
              <a:pathLst>
                <a:path w="15805150" h="9062085">
                  <a:moveTo>
                    <a:pt x="0" y="0"/>
                  </a:moveTo>
                  <a:lnTo>
                    <a:pt x="15805087" y="0"/>
                  </a:lnTo>
                  <a:lnTo>
                    <a:pt x="15805087" y="9061464"/>
                  </a:lnTo>
                  <a:lnTo>
                    <a:pt x="0" y="9061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252F">
                <a:alpha val="6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2902" y="1714080"/>
              <a:ext cx="7639049" cy="741997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59922" y="1714080"/>
              <a:ext cx="8296274" cy="23717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60202" y="968756"/>
            <a:ext cx="640715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15.MOVER</a:t>
            </a:r>
            <a:r>
              <a:rPr dirty="0" spc="15"/>
              <a:t> </a:t>
            </a:r>
            <a:r>
              <a:rPr dirty="0"/>
              <a:t>ÍTEMS</a:t>
            </a:r>
            <a:r>
              <a:rPr dirty="0" spc="25"/>
              <a:t> </a:t>
            </a:r>
            <a:r>
              <a:rPr dirty="0"/>
              <a:t>DE</a:t>
            </a:r>
            <a:r>
              <a:rPr dirty="0" spc="25"/>
              <a:t> </a:t>
            </a:r>
            <a:r>
              <a:rPr dirty="0" spc="-280"/>
              <a:t>LA</a:t>
            </a:r>
            <a:r>
              <a:rPr dirty="0" spc="40"/>
              <a:t> </a:t>
            </a:r>
            <a:r>
              <a:rPr dirty="0" spc="-10"/>
              <a:t>PILA.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3589782" y="2283715"/>
            <a:ext cx="11090910" cy="5720080"/>
          </a:xfrm>
          <a:custGeom>
            <a:avLst/>
            <a:gdLst/>
            <a:ahLst/>
            <a:cxnLst/>
            <a:rect l="l" t="t" r="r" b="b"/>
            <a:pathLst>
              <a:path w="11090910" h="5720080">
                <a:moveTo>
                  <a:pt x="0" y="0"/>
                </a:moveTo>
                <a:lnTo>
                  <a:pt x="11090671" y="0"/>
                </a:lnTo>
                <a:lnTo>
                  <a:pt x="11090671" y="5719571"/>
                </a:lnTo>
                <a:lnTo>
                  <a:pt x="0" y="5719571"/>
                </a:lnTo>
                <a:lnTo>
                  <a:pt x="0" y="0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70439" y="3654521"/>
            <a:ext cx="7347584" cy="2688590"/>
          </a:xfrm>
          <a:prstGeom prst="rect"/>
        </p:spPr>
        <p:txBody>
          <a:bodyPr wrap="square" lIns="0" tIns="59690" rIns="0" bIns="0" rtlCol="0" vert="horz">
            <a:spAutoFit/>
          </a:bodyPr>
          <a:lstStyle/>
          <a:p>
            <a:pPr marL="12700" marR="5080" indent="197485">
              <a:lnSpc>
                <a:spcPts val="10350"/>
              </a:lnSpc>
              <a:spcBef>
                <a:spcPts val="470"/>
              </a:spcBef>
            </a:pPr>
            <a:r>
              <a:rPr dirty="0" sz="8850" spc="345">
                <a:solidFill>
                  <a:srgbClr val="FFFFFF"/>
                </a:solidFill>
              </a:rPr>
              <a:t>MANEJO</a:t>
            </a:r>
            <a:r>
              <a:rPr dirty="0" sz="8850" spc="204">
                <a:solidFill>
                  <a:srgbClr val="FFFFFF"/>
                </a:solidFill>
              </a:rPr>
              <a:t> </a:t>
            </a:r>
            <a:r>
              <a:rPr dirty="0" sz="8850" spc="-360">
                <a:solidFill>
                  <a:srgbClr val="FFFFFF"/>
                </a:solidFill>
              </a:rPr>
              <a:t>DE </a:t>
            </a:r>
            <a:r>
              <a:rPr dirty="0" sz="8850" spc="135">
                <a:solidFill>
                  <a:srgbClr val="FFFFFF"/>
                </a:solidFill>
              </a:rPr>
              <a:t>CONCEPTOS</a:t>
            </a:r>
            <a:endParaRPr sz="88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380"/>
              </a:spcBef>
            </a:pPr>
            <a:r>
              <a:rPr dirty="0" sz="3900"/>
              <a:t>1.</a:t>
            </a:r>
            <a:r>
              <a:rPr dirty="0" sz="3900" spc="-50"/>
              <a:t> </a:t>
            </a:r>
            <a:r>
              <a:rPr dirty="0" sz="3900"/>
              <a:t>¿A</a:t>
            </a:r>
            <a:r>
              <a:rPr dirty="0" sz="3900" spc="20"/>
              <a:t> </a:t>
            </a:r>
            <a:r>
              <a:rPr dirty="0" sz="3900"/>
              <a:t>QUE</a:t>
            </a:r>
            <a:r>
              <a:rPr dirty="0" sz="3900" spc="25"/>
              <a:t> </a:t>
            </a:r>
            <a:r>
              <a:rPr dirty="0" sz="3900" spc="-330"/>
              <a:t>SE</a:t>
            </a:r>
            <a:r>
              <a:rPr dirty="0" sz="3900" spc="55"/>
              <a:t> </a:t>
            </a:r>
            <a:r>
              <a:rPr dirty="0" sz="3900" spc="-204"/>
              <a:t>REFIERE</a:t>
            </a:r>
            <a:r>
              <a:rPr dirty="0" sz="3900" spc="25"/>
              <a:t> </a:t>
            </a:r>
            <a:r>
              <a:rPr dirty="0" sz="3900" spc="195"/>
              <a:t>CUANDO</a:t>
            </a:r>
            <a:r>
              <a:rPr dirty="0" sz="3900" spc="25"/>
              <a:t> </a:t>
            </a:r>
            <a:r>
              <a:rPr dirty="0" sz="3900" spc="-330"/>
              <a:t>SE</a:t>
            </a:r>
            <a:r>
              <a:rPr dirty="0" sz="3900" spc="55"/>
              <a:t> </a:t>
            </a:r>
            <a:r>
              <a:rPr dirty="0" sz="3900" spc="-95"/>
              <a:t>HABLA</a:t>
            </a:r>
            <a:r>
              <a:rPr dirty="0" sz="3900" spc="25"/>
              <a:t> </a:t>
            </a:r>
            <a:r>
              <a:rPr dirty="0" sz="3900" spc="-25"/>
              <a:t>DE </a:t>
            </a:r>
            <a:r>
              <a:rPr dirty="0" sz="3900" spc="-114"/>
              <a:t>ESTRUCTURA</a:t>
            </a:r>
            <a:r>
              <a:rPr dirty="0" sz="3900" spc="-140"/>
              <a:t> </a:t>
            </a:r>
            <a:r>
              <a:rPr dirty="0" sz="3900"/>
              <a:t>DE</a:t>
            </a:r>
            <a:r>
              <a:rPr dirty="0" sz="3900" spc="-140"/>
              <a:t> </a:t>
            </a:r>
            <a:r>
              <a:rPr dirty="0" sz="3900" spc="-10"/>
              <a:t>DATOS?</a:t>
            </a:r>
            <a:endParaRPr sz="3900"/>
          </a:p>
        </p:txBody>
      </p:sp>
      <p:sp>
        <p:nvSpPr>
          <p:cNvPr id="3" name="object 3" descr=""/>
          <p:cNvSpPr txBox="1"/>
          <p:nvPr/>
        </p:nvSpPr>
        <p:spPr>
          <a:xfrm>
            <a:off x="2404965" y="2492452"/>
            <a:ext cx="13434694" cy="1711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1700"/>
              </a:lnSpc>
              <a:spcBef>
                <a:spcPts val="100"/>
              </a:spcBef>
            </a:pPr>
            <a:r>
              <a:rPr dirty="0" sz="2800" spc="32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800" spc="51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refiere</a:t>
            </a:r>
            <a:r>
              <a:rPr dirty="0" sz="2800" spc="51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53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800" spc="51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una</a:t>
            </a:r>
            <a:r>
              <a:rPr dirty="0" sz="2800" spc="52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manera</a:t>
            </a:r>
            <a:r>
              <a:rPr dirty="0" sz="2800" spc="51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51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20">
                <a:solidFill>
                  <a:srgbClr val="FFFFFF"/>
                </a:solidFill>
                <a:latin typeface="Calibri"/>
                <a:cs typeface="Calibri"/>
              </a:rPr>
              <a:t>organizar</a:t>
            </a:r>
            <a:r>
              <a:rPr dirty="0" sz="2800" spc="52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15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800" spc="51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almacenar</a:t>
            </a:r>
            <a:r>
              <a:rPr dirty="0" sz="2800" spc="51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datos</a:t>
            </a:r>
            <a:r>
              <a:rPr dirty="0" sz="2800" spc="51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2800" spc="52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una </a:t>
            </a:r>
            <a:r>
              <a:rPr dirty="0" sz="2800" spc="285">
                <a:solidFill>
                  <a:srgbClr val="FFFFFF"/>
                </a:solidFill>
                <a:latin typeface="Calibri"/>
                <a:cs typeface="Calibri"/>
              </a:rPr>
              <a:t>computadora,</a:t>
            </a:r>
            <a:r>
              <a:rPr dirty="0" sz="2800" spc="4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409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dirty="0" sz="28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28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0">
                <a:solidFill>
                  <a:srgbClr val="FFFFFF"/>
                </a:solidFill>
                <a:latin typeface="Calibri"/>
                <a:cs typeface="Calibri"/>
              </a:rPr>
              <a:t>puedan</a:t>
            </a:r>
            <a:r>
              <a:rPr dirty="0" sz="2800" spc="4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85">
                <a:solidFill>
                  <a:srgbClr val="FFFFFF"/>
                </a:solidFill>
                <a:latin typeface="Calibri"/>
                <a:cs typeface="Calibri"/>
              </a:rPr>
              <a:t>ser</a:t>
            </a:r>
            <a:r>
              <a:rPr dirty="0" sz="28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usados</a:t>
            </a:r>
            <a:r>
              <a:rPr dirty="0" sz="28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800" spc="4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65">
                <a:solidFill>
                  <a:srgbClr val="FFFFFF"/>
                </a:solidFill>
                <a:latin typeface="Calibri"/>
                <a:cs typeface="Calibri"/>
              </a:rPr>
              <a:t>manipulados</a:t>
            </a:r>
            <a:r>
              <a:rPr dirty="0" sz="28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una</a:t>
            </a:r>
            <a:r>
              <a:rPr dirty="0" sz="2800" spc="4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manera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eficiente.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474623" y="918025"/>
            <a:ext cx="15334615" cy="8439150"/>
          </a:xfrm>
          <a:custGeom>
            <a:avLst/>
            <a:gdLst/>
            <a:ahLst/>
            <a:cxnLst/>
            <a:rect l="l" t="t" r="r" b="b"/>
            <a:pathLst>
              <a:path w="15334615" h="8439150">
                <a:moveTo>
                  <a:pt x="15334058" y="8438554"/>
                </a:moveTo>
                <a:lnTo>
                  <a:pt x="0" y="8438554"/>
                </a:lnTo>
                <a:lnTo>
                  <a:pt x="0" y="0"/>
                </a:lnTo>
                <a:lnTo>
                  <a:pt x="15334058" y="0"/>
                </a:lnTo>
                <a:lnTo>
                  <a:pt x="15334058" y="843855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0869" rIns="0" bIns="0" rtlCol="0" vert="horz">
            <a:spAutoFit/>
          </a:bodyPr>
          <a:lstStyle/>
          <a:p>
            <a:pPr marL="756920" marR="5080">
              <a:lnSpc>
                <a:spcPts val="4500"/>
              </a:lnSpc>
              <a:spcBef>
                <a:spcPts val="380"/>
              </a:spcBef>
            </a:pPr>
            <a:r>
              <a:rPr dirty="0" sz="3900" spc="135"/>
              <a:t>2.</a:t>
            </a:r>
            <a:r>
              <a:rPr dirty="0" sz="3900" spc="-114"/>
              <a:t> </a:t>
            </a:r>
            <a:r>
              <a:rPr dirty="0" sz="3900" spc="-50"/>
              <a:t>¿CUÁLES</a:t>
            </a:r>
            <a:r>
              <a:rPr dirty="0" sz="3900" spc="-110"/>
              <a:t> </a:t>
            </a:r>
            <a:r>
              <a:rPr dirty="0" sz="3900" spc="165"/>
              <a:t>SON</a:t>
            </a:r>
            <a:r>
              <a:rPr dirty="0" sz="3900" spc="-110"/>
              <a:t> </a:t>
            </a:r>
            <a:r>
              <a:rPr dirty="0" sz="3900" spc="-50"/>
              <a:t>LOS</a:t>
            </a:r>
            <a:r>
              <a:rPr dirty="0" sz="3900" spc="-110"/>
              <a:t> </a:t>
            </a:r>
            <a:r>
              <a:rPr dirty="0" sz="3900"/>
              <a:t>TIPOS</a:t>
            </a:r>
            <a:r>
              <a:rPr dirty="0" sz="3900" spc="-110"/>
              <a:t> </a:t>
            </a:r>
            <a:r>
              <a:rPr dirty="0" sz="3900"/>
              <a:t>DE</a:t>
            </a:r>
            <a:r>
              <a:rPr dirty="0" sz="3900" spc="-110"/>
              <a:t> </a:t>
            </a:r>
            <a:r>
              <a:rPr dirty="0" sz="3900" spc="-114"/>
              <a:t>ESTRUCTURA</a:t>
            </a:r>
            <a:r>
              <a:rPr dirty="0" sz="3900" spc="-110"/>
              <a:t> </a:t>
            </a:r>
            <a:r>
              <a:rPr dirty="0" sz="3900" spc="-25"/>
              <a:t>QUE </a:t>
            </a:r>
            <a:r>
              <a:rPr dirty="0" sz="3900" spc="-10"/>
              <a:t>EXISTE?</a:t>
            </a:r>
            <a:endParaRPr sz="3900"/>
          </a:p>
        </p:txBody>
      </p:sp>
      <p:grpSp>
        <p:nvGrpSpPr>
          <p:cNvPr id="5" name="object 5" descr=""/>
          <p:cNvGrpSpPr/>
          <p:nvPr/>
        </p:nvGrpSpPr>
        <p:grpSpPr>
          <a:xfrm>
            <a:off x="2460875" y="5127915"/>
            <a:ext cx="109855" cy="2463165"/>
            <a:chOff x="2460875" y="5127915"/>
            <a:chExt cx="109855" cy="246316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0875" y="5127915"/>
              <a:ext cx="109689" cy="10968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0875" y="6304588"/>
              <a:ext cx="109689" cy="10968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0875" y="7481261"/>
              <a:ext cx="109689" cy="109689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109134" y="3005839"/>
            <a:ext cx="14062710" cy="532066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algn="just" marL="12700" marR="8255" indent="377825">
              <a:lnSpc>
                <a:spcPts val="4630"/>
              </a:lnSpc>
              <a:spcBef>
                <a:spcPts val="440"/>
              </a:spcBef>
              <a:buClr>
                <a:srgbClr val="FFFFFF"/>
              </a:buClr>
              <a:buSzPct val="96551"/>
              <a:buFont typeface="Arial"/>
              <a:buChar char="○"/>
              <a:tabLst>
                <a:tab pos="390525" algn="l"/>
              </a:tabLst>
            </a:pPr>
            <a:r>
              <a:rPr dirty="0" sz="2900" spc="260">
                <a:solidFill>
                  <a:srgbClr val="5CE1E6"/>
                </a:solidFill>
                <a:latin typeface="Calibri"/>
                <a:cs typeface="Calibri"/>
              </a:rPr>
              <a:t>Externas:</a:t>
            </a:r>
            <a:r>
              <a:rPr dirty="0" sz="2900" spc="320">
                <a:solidFill>
                  <a:srgbClr val="5CE1E6"/>
                </a:solidFill>
                <a:latin typeface="Calibri"/>
                <a:cs typeface="Calibri"/>
              </a:rPr>
              <a:t> </a:t>
            </a:r>
            <a:r>
              <a:rPr dirty="0" sz="2900" spc="335">
                <a:solidFill>
                  <a:srgbClr val="FFFFFF"/>
                </a:solidFill>
                <a:latin typeface="Calibri"/>
                <a:cs typeface="Calibri"/>
              </a:rPr>
              <a:t>Manejan </a:t>
            </a:r>
            <a:r>
              <a:rPr dirty="0" sz="2900" spc="355">
                <a:solidFill>
                  <a:srgbClr val="FFFFFF"/>
                </a:solidFill>
                <a:latin typeface="Calibri"/>
                <a:cs typeface="Calibri"/>
              </a:rPr>
              <a:t>grandes</a:t>
            </a:r>
            <a:r>
              <a:rPr dirty="0" sz="29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65">
                <a:solidFill>
                  <a:srgbClr val="FFFFFF"/>
                </a:solidFill>
                <a:latin typeface="Calibri"/>
                <a:cs typeface="Calibri"/>
              </a:rPr>
              <a:t>cantidades</a:t>
            </a:r>
            <a:r>
              <a:rPr dirty="0" sz="29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2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9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25">
                <a:solidFill>
                  <a:srgbClr val="FFFFFF"/>
                </a:solidFill>
                <a:latin typeface="Calibri"/>
                <a:cs typeface="Calibri"/>
              </a:rPr>
              <a:t>datos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95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29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29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dirty="0" sz="29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20">
                <a:solidFill>
                  <a:srgbClr val="FFFFFF"/>
                </a:solidFill>
                <a:latin typeface="Calibri"/>
                <a:cs typeface="Calibri"/>
              </a:rPr>
              <a:t>pueden</a:t>
            </a:r>
            <a:r>
              <a:rPr dirty="0" sz="29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10">
                <a:solidFill>
                  <a:srgbClr val="FFFFFF"/>
                </a:solidFill>
                <a:latin typeface="Calibri"/>
                <a:cs typeface="Calibri"/>
              </a:rPr>
              <a:t>manejar </a:t>
            </a:r>
            <a:r>
              <a:rPr dirty="0" sz="2900" spc="35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900" spc="57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900" spc="290">
                <a:solidFill>
                  <a:srgbClr val="FFFFFF"/>
                </a:solidFill>
                <a:latin typeface="Calibri"/>
                <a:cs typeface="Calibri"/>
              </a:rPr>
              <a:t>memoria</a:t>
            </a:r>
            <a:r>
              <a:rPr dirty="0" sz="2900" spc="57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principal</a:t>
            </a:r>
            <a:r>
              <a:rPr dirty="0" sz="2900" spc="57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900" spc="42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900" spc="57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900" spc="35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900" spc="57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900" spc="325">
                <a:solidFill>
                  <a:srgbClr val="FFFFFF"/>
                </a:solidFill>
                <a:latin typeface="Calibri"/>
                <a:cs typeface="Calibri"/>
              </a:rPr>
              <a:t>computadora.</a:t>
            </a:r>
            <a:r>
              <a:rPr dirty="0" sz="2900" spc="57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900" spc="235">
                <a:solidFill>
                  <a:srgbClr val="FFFFFF"/>
                </a:solidFill>
                <a:latin typeface="Calibri"/>
                <a:cs typeface="Calibri"/>
              </a:rPr>
              <a:t>Tienen</a:t>
            </a:r>
            <a:r>
              <a:rPr dirty="0" sz="2900" spc="57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900" spc="35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900" spc="57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900" spc="500">
                <a:solidFill>
                  <a:srgbClr val="FFFFFF"/>
                </a:solidFill>
                <a:latin typeface="Calibri"/>
                <a:cs typeface="Calibri"/>
              </a:rPr>
              <a:t>capacidad</a:t>
            </a:r>
            <a:r>
              <a:rPr dirty="0" sz="2900" spc="57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900" spc="40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2900" spc="375">
                <a:solidFill>
                  <a:srgbClr val="FFFFFF"/>
                </a:solidFill>
                <a:latin typeface="Calibri"/>
                <a:cs typeface="Calibri"/>
              </a:rPr>
              <a:t>almacenar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55">
                <a:solidFill>
                  <a:srgbClr val="FFFFFF"/>
                </a:solidFill>
                <a:latin typeface="Calibri"/>
                <a:cs typeface="Calibri"/>
              </a:rPr>
              <a:t>grandes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65">
                <a:solidFill>
                  <a:srgbClr val="FFFFFF"/>
                </a:solidFill>
                <a:latin typeface="Calibri"/>
                <a:cs typeface="Calibri"/>
              </a:rPr>
              <a:t>cantidades</a:t>
            </a:r>
            <a:r>
              <a:rPr dirty="0" sz="29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42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9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65">
                <a:solidFill>
                  <a:srgbClr val="FFFFFF"/>
                </a:solidFill>
                <a:latin typeface="Calibri"/>
                <a:cs typeface="Calibri"/>
              </a:rPr>
              <a:t>datos.</a:t>
            </a:r>
            <a:endParaRPr sz="2900">
              <a:latin typeface="Calibri"/>
              <a:cs typeface="Calibri"/>
            </a:endParaRPr>
          </a:p>
          <a:p>
            <a:pPr marL="645160" marR="5080">
              <a:lnSpc>
                <a:spcPts val="4630"/>
              </a:lnSpc>
              <a:spcBef>
                <a:spcPts val="10"/>
              </a:spcBef>
              <a:tabLst>
                <a:tab pos="1749425" algn="l"/>
                <a:tab pos="2444115" algn="l"/>
                <a:tab pos="4009390" algn="l"/>
                <a:tab pos="4660900" algn="l"/>
                <a:tab pos="6191250" algn="l"/>
                <a:tab pos="7307580" algn="l"/>
                <a:tab pos="9525000" algn="l"/>
                <a:tab pos="11250930" algn="l"/>
                <a:tab pos="13561694" algn="l"/>
              </a:tabLst>
            </a:pPr>
            <a:r>
              <a:rPr dirty="0" sz="2900" spc="350">
                <a:solidFill>
                  <a:srgbClr val="00E3B8"/>
                </a:solidFill>
                <a:latin typeface="Calibri"/>
                <a:cs typeface="Calibri"/>
              </a:rPr>
              <a:t>Base</a:t>
            </a:r>
            <a:r>
              <a:rPr dirty="0" sz="2900">
                <a:solidFill>
                  <a:srgbClr val="00E3B8"/>
                </a:solidFill>
                <a:latin typeface="Calibri"/>
                <a:cs typeface="Calibri"/>
              </a:rPr>
              <a:t>	</a:t>
            </a:r>
            <a:r>
              <a:rPr dirty="0" sz="2900" spc="400">
                <a:solidFill>
                  <a:srgbClr val="00E3B8"/>
                </a:solidFill>
                <a:latin typeface="Calibri"/>
                <a:cs typeface="Calibri"/>
              </a:rPr>
              <a:t>de</a:t>
            </a:r>
            <a:r>
              <a:rPr dirty="0" sz="2900">
                <a:solidFill>
                  <a:srgbClr val="00E3B8"/>
                </a:solidFill>
                <a:latin typeface="Calibri"/>
                <a:cs typeface="Calibri"/>
              </a:rPr>
              <a:t>	</a:t>
            </a:r>
            <a:r>
              <a:rPr dirty="0" sz="2900" spc="290">
                <a:solidFill>
                  <a:srgbClr val="00E3B8"/>
                </a:solidFill>
                <a:latin typeface="Calibri"/>
                <a:cs typeface="Calibri"/>
              </a:rPr>
              <a:t>datos:</a:t>
            </a:r>
            <a:r>
              <a:rPr dirty="0" sz="2900">
                <a:solidFill>
                  <a:srgbClr val="00E3B8"/>
                </a:solidFill>
                <a:latin typeface="Calibri"/>
                <a:cs typeface="Calibri"/>
              </a:rPr>
              <a:t>	</a:t>
            </a:r>
            <a:r>
              <a:rPr dirty="0" sz="2900" spc="32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900" spc="210">
                <a:solidFill>
                  <a:srgbClr val="FFFFFF"/>
                </a:solidFill>
                <a:latin typeface="Calibri"/>
                <a:cs typeface="Calibri"/>
              </a:rPr>
              <a:t>utilizan</a:t>
            </a:r>
            <a:r>
              <a:rPr dirty="0" sz="2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900" spc="43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dirty="0" sz="2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900" spc="365">
                <a:solidFill>
                  <a:srgbClr val="FFFFFF"/>
                </a:solidFill>
                <a:latin typeface="Calibri"/>
                <a:cs typeface="Calibri"/>
              </a:rPr>
              <a:t>almacenar</a:t>
            </a:r>
            <a:r>
              <a:rPr dirty="0" sz="2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900" spc="345">
                <a:solidFill>
                  <a:srgbClr val="FFFFFF"/>
                </a:solidFill>
                <a:latin typeface="Calibri"/>
                <a:cs typeface="Calibri"/>
              </a:rPr>
              <a:t>grandes</a:t>
            </a:r>
            <a:r>
              <a:rPr dirty="0" sz="2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900" spc="355">
                <a:solidFill>
                  <a:srgbClr val="FFFFFF"/>
                </a:solidFill>
                <a:latin typeface="Calibri"/>
                <a:cs typeface="Calibri"/>
              </a:rPr>
              <a:t>cantidades</a:t>
            </a:r>
            <a:r>
              <a:rPr dirty="0" sz="2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900" spc="40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2900" spc="325">
                <a:solidFill>
                  <a:srgbClr val="FFFFFF"/>
                </a:solidFill>
                <a:latin typeface="Calibri"/>
                <a:cs typeface="Calibri"/>
              </a:rPr>
              <a:t>datos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65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54">
                <a:solidFill>
                  <a:srgbClr val="FFFFFF"/>
                </a:solidFill>
                <a:latin typeface="Calibri"/>
                <a:cs typeface="Calibri"/>
              </a:rPr>
              <a:t>una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85">
                <a:solidFill>
                  <a:srgbClr val="FFFFFF"/>
                </a:solidFill>
                <a:latin typeface="Calibri"/>
                <a:cs typeface="Calibri"/>
              </a:rPr>
              <a:t>forma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80">
                <a:solidFill>
                  <a:srgbClr val="FFFFFF"/>
                </a:solidFill>
                <a:latin typeface="Calibri"/>
                <a:cs typeface="Calibri"/>
              </a:rPr>
              <a:t>estructurada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18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65">
                <a:solidFill>
                  <a:srgbClr val="FFFFFF"/>
                </a:solidFill>
                <a:latin typeface="Calibri"/>
                <a:cs typeface="Calibri"/>
              </a:rPr>
              <a:t>organizada.</a:t>
            </a:r>
            <a:endParaRPr sz="2900">
              <a:latin typeface="Calibri"/>
              <a:cs typeface="Calibri"/>
            </a:endParaRPr>
          </a:p>
          <a:p>
            <a:pPr marL="645160" marR="6350">
              <a:lnSpc>
                <a:spcPts val="4630"/>
              </a:lnSpc>
              <a:spcBef>
                <a:spcPts val="5"/>
              </a:spcBef>
              <a:tabLst>
                <a:tab pos="2378075" algn="l"/>
                <a:tab pos="3014345" algn="l"/>
                <a:tab pos="5520690" algn="l"/>
                <a:tab pos="6116955" algn="l"/>
                <a:tab pos="6618605" algn="l"/>
                <a:tab pos="7790180" algn="l"/>
                <a:tab pos="9564370" algn="l"/>
                <a:tab pos="11723370" algn="l"/>
                <a:tab pos="12063730" algn="l"/>
                <a:tab pos="13796644" algn="l"/>
              </a:tabLst>
            </a:pPr>
            <a:r>
              <a:rPr dirty="0" sz="2900" spc="240">
                <a:solidFill>
                  <a:srgbClr val="00E3B8"/>
                </a:solidFill>
                <a:latin typeface="Calibri"/>
                <a:cs typeface="Calibri"/>
              </a:rPr>
              <a:t>Sistemas</a:t>
            </a:r>
            <a:r>
              <a:rPr dirty="0" sz="2900">
                <a:solidFill>
                  <a:srgbClr val="00E3B8"/>
                </a:solidFill>
                <a:latin typeface="Calibri"/>
                <a:cs typeface="Calibri"/>
              </a:rPr>
              <a:t>	</a:t>
            </a:r>
            <a:r>
              <a:rPr dirty="0" sz="2900" spc="400">
                <a:solidFill>
                  <a:srgbClr val="00E3B8"/>
                </a:solidFill>
                <a:latin typeface="Calibri"/>
                <a:cs typeface="Calibri"/>
              </a:rPr>
              <a:t>de</a:t>
            </a:r>
            <a:r>
              <a:rPr dirty="0" sz="2900">
                <a:solidFill>
                  <a:srgbClr val="00E3B8"/>
                </a:solidFill>
                <a:latin typeface="Calibri"/>
                <a:cs typeface="Calibri"/>
              </a:rPr>
              <a:t>	</a:t>
            </a:r>
            <a:r>
              <a:rPr dirty="0" sz="2900" spc="400">
                <a:solidFill>
                  <a:srgbClr val="00E3B8"/>
                </a:solidFill>
                <a:latin typeface="Calibri"/>
                <a:cs typeface="Calibri"/>
              </a:rPr>
              <a:t>almacenado</a:t>
            </a:r>
            <a:r>
              <a:rPr dirty="0" sz="2900">
                <a:solidFill>
                  <a:srgbClr val="00E3B8"/>
                </a:solidFill>
                <a:latin typeface="Calibri"/>
                <a:cs typeface="Calibri"/>
              </a:rPr>
              <a:t>	</a:t>
            </a:r>
            <a:r>
              <a:rPr dirty="0" sz="2900" spc="240">
                <a:solidFill>
                  <a:srgbClr val="00E3B8"/>
                </a:solidFill>
                <a:latin typeface="Calibri"/>
                <a:cs typeface="Calibri"/>
              </a:rPr>
              <a:t>en</a:t>
            </a:r>
            <a:r>
              <a:rPr dirty="0" sz="2900">
                <a:solidFill>
                  <a:srgbClr val="00E3B8"/>
                </a:solidFill>
                <a:latin typeface="Calibri"/>
                <a:cs typeface="Calibri"/>
              </a:rPr>
              <a:t>	</a:t>
            </a:r>
            <a:r>
              <a:rPr dirty="0" sz="2900" spc="330">
                <a:solidFill>
                  <a:srgbClr val="00E3B8"/>
                </a:solidFill>
                <a:latin typeface="Calibri"/>
                <a:cs typeface="Calibri"/>
              </a:rPr>
              <a:t>la</a:t>
            </a:r>
            <a:r>
              <a:rPr dirty="0" sz="2900">
                <a:solidFill>
                  <a:srgbClr val="00E3B8"/>
                </a:solidFill>
                <a:latin typeface="Calibri"/>
                <a:cs typeface="Calibri"/>
              </a:rPr>
              <a:t>	</a:t>
            </a:r>
            <a:r>
              <a:rPr dirty="0" sz="2900" spc="229">
                <a:solidFill>
                  <a:srgbClr val="00E3B8"/>
                </a:solidFill>
                <a:latin typeface="Calibri"/>
                <a:cs typeface="Calibri"/>
              </a:rPr>
              <a:t>nube:</a:t>
            </a:r>
            <a:r>
              <a:rPr dirty="0" sz="2900">
                <a:solidFill>
                  <a:srgbClr val="00E3B8"/>
                </a:solidFill>
                <a:latin typeface="Calibri"/>
                <a:cs typeface="Calibri"/>
              </a:rPr>
              <a:t>	</a:t>
            </a:r>
            <a:r>
              <a:rPr dirty="0" sz="2900" spc="220">
                <a:solidFill>
                  <a:srgbClr val="FFFFFF"/>
                </a:solidFill>
                <a:latin typeface="Calibri"/>
                <a:cs typeface="Calibri"/>
              </a:rPr>
              <a:t>Permiten</a:t>
            </a:r>
            <a:r>
              <a:rPr dirty="0" sz="2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900" spc="365">
                <a:solidFill>
                  <a:srgbClr val="FFFFFF"/>
                </a:solidFill>
                <a:latin typeface="Calibri"/>
                <a:cs typeface="Calibri"/>
              </a:rPr>
              <a:t>almacenar</a:t>
            </a:r>
            <a:r>
              <a:rPr dirty="0" sz="2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900" spc="440">
                <a:solidFill>
                  <a:srgbClr val="FFFFFF"/>
                </a:solidFill>
                <a:latin typeface="Calibri"/>
                <a:cs typeface="Calibri"/>
              </a:rPr>
              <a:t>acceder</a:t>
            </a:r>
            <a:r>
              <a:rPr dirty="0" sz="2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900" spc="53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900" spc="185">
                <a:solidFill>
                  <a:srgbClr val="FFFFFF"/>
                </a:solidFill>
                <a:latin typeface="Calibri"/>
                <a:cs typeface="Calibri"/>
              </a:rPr>
              <a:t>los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25">
                <a:solidFill>
                  <a:srgbClr val="FFFFFF"/>
                </a:solidFill>
                <a:latin typeface="Calibri"/>
                <a:cs typeface="Calibri"/>
              </a:rPr>
              <a:t>datos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65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2900" spc="3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229">
                <a:solidFill>
                  <a:srgbClr val="FFFFFF"/>
                </a:solidFill>
                <a:latin typeface="Calibri"/>
                <a:cs typeface="Calibri"/>
              </a:rPr>
              <a:t>línea.</a:t>
            </a:r>
            <a:endParaRPr sz="2900">
              <a:latin typeface="Calibri"/>
              <a:cs typeface="Calibri"/>
            </a:endParaRPr>
          </a:p>
          <a:p>
            <a:pPr marL="645160" marR="9525">
              <a:lnSpc>
                <a:spcPts val="4630"/>
              </a:lnSpc>
              <a:tabLst>
                <a:tab pos="2232025" algn="l"/>
                <a:tab pos="2882265" algn="l"/>
                <a:tab pos="4704715" algn="l"/>
                <a:tab pos="5313680" algn="l"/>
                <a:tab pos="6801484" algn="l"/>
                <a:tab pos="7874634" algn="l"/>
                <a:tab pos="10050145" algn="l"/>
                <a:tab pos="10406380" algn="l"/>
                <a:tab pos="12386310" algn="l"/>
                <a:tab pos="13597255" algn="l"/>
              </a:tabLst>
            </a:pPr>
            <a:r>
              <a:rPr dirty="0" sz="2900" spc="260">
                <a:solidFill>
                  <a:srgbClr val="00E3B8"/>
                </a:solidFill>
                <a:latin typeface="Calibri"/>
                <a:cs typeface="Calibri"/>
              </a:rPr>
              <a:t>Sistema</a:t>
            </a:r>
            <a:r>
              <a:rPr dirty="0" sz="2900">
                <a:solidFill>
                  <a:srgbClr val="00E3B8"/>
                </a:solidFill>
                <a:latin typeface="Calibri"/>
                <a:cs typeface="Calibri"/>
              </a:rPr>
              <a:t>	</a:t>
            </a:r>
            <a:r>
              <a:rPr dirty="0" sz="2900" spc="400">
                <a:solidFill>
                  <a:srgbClr val="00E3B8"/>
                </a:solidFill>
                <a:latin typeface="Calibri"/>
                <a:cs typeface="Calibri"/>
              </a:rPr>
              <a:t>de</a:t>
            </a:r>
            <a:r>
              <a:rPr dirty="0" sz="2900">
                <a:solidFill>
                  <a:srgbClr val="00E3B8"/>
                </a:solidFill>
                <a:latin typeface="Calibri"/>
                <a:cs typeface="Calibri"/>
              </a:rPr>
              <a:t>	</a:t>
            </a:r>
            <a:r>
              <a:rPr dirty="0" sz="2900" spc="254">
                <a:solidFill>
                  <a:srgbClr val="00E3B8"/>
                </a:solidFill>
                <a:latin typeface="Calibri"/>
                <a:cs typeface="Calibri"/>
              </a:rPr>
              <a:t>archivos:</a:t>
            </a:r>
            <a:r>
              <a:rPr dirty="0" sz="2900">
                <a:solidFill>
                  <a:srgbClr val="00E3B8"/>
                </a:solidFill>
                <a:latin typeface="Calibri"/>
                <a:cs typeface="Calibri"/>
              </a:rPr>
              <a:t>	</a:t>
            </a:r>
            <a:r>
              <a:rPr dirty="0" sz="2900" spc="32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900" spc="210">
                <a:solidFill>
                  <a:srgbClr val="FFFFFF"/>
                </a:solidFill>
                <a:latin typeface="Calibri"/>
                <a:cs typeface="Calibri"/>
              </a:rPr>
              <a:t>utilizan</a:t>
            </a:r>
            <a:r>
              <a:rPr dirty="0" sz="2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900" spc="43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dirty="0" sz="2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900" spc="365">
                <a:solidFill>
                  <a:srgbClr val="FFFFFF"/>
                </a:solidFill>
                <a:latin typeface="Calibri"/>
                <a:cs typeface="Calibri"/>
              </a:rPr>
              <a:t>almacenar</a:t>
            </a:r>
            <a:r>
              <a:rPr dirty="0" sz="2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900" spc="13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900" spc="345">
                <a:solidFill>
                  <a:srgbClr val="FFFFFF"/>
                </a:solidFill>
                <a:latin typeface="Calibri"/>
                <a:cs typeface="Calibri"/>
              </a:rPr>
              <a:t>organizar</a:t>
            </a:r>
            <a:r>
              <a:rPr dirty="0" sz="2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datos</a:t>
            </a:r>
            <a:r>
              <a:rPr dirty="0" sz="2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900" spc="229">
                <a:solidFill>
                  <a:srgbClr val="FFFFFF"/>
                </a:solidFill>
                <a:latin typeface="Calibri"/>
                <a:cs typeface="Calibri"/>
              </a:rPr>
              <a:t>en </a:t>
            </a:r>
            <a:r>
              <a:rPr dirty="0" sz="2900" spc="7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dirty="0" sz="2900" spc="3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325">
                <a:solidFill>
                  <a:srgbClr val="FFFFFF"/>
                </a:solidFill>
                <a:latin typeface="Calibri"/>
                <a:cs typeface="Calibri"/>
              </a:rPr>
              <a:t>disco</a:t>
            </a:r>
            <a:r>
              <a:rPr dirty="0" sz="2900" spc="3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900" spc="170">
                <a:solidFill>
                  <a:srgbClr val="FFFFFF"/>
                </a:solidFill>
                <a:latin typeface="Calibri"/>
                <a:cs typeface="Calibri"/>
              </a:rPr>
              <a:t>duro.</a:t>
            </a:r>
            <a:endParaRPr sz="2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474623" y="918021"/>
            <a:ext cx="15334615" cy="8439150"/>
          </a:xfrm>
          <a:custGeom>
            <a:avLst/>
            <a:gdLst/>
            <a:ahLst/>
            <a:cxnLst/>
            <a:rect l="l" t="t" r="r" b="b"/>
            <a:pathLst>
              <a:path w="15334615" h="8439150">
                <a:moveTo>
                  <a:pt x="15334058" y="8438554"/>
                </a:moveTo>
                <a:lnTo>
                  <a:pt x="0" y="8438554"/>
                </a:lnTo>
                <a:lnTo>
                  <a:pt x="0" y="0"/>
                </a:lnTo>
                <a:lnTo>
                  <a:pt x="15334058" y="0"/>
                </a:lnTo>
                <a:lnTo>
                  <a:pt x="15334058" y="843855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86157" y="956754"/>
            <a:ext cx="12365990" cy="1191260"/>
          </a:xfrm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380"/>
              </a:spcBef>
            </a:pPr>
            <a:r>
              <a:rPr dirty="0" sz="3900" spc="135"/>
              <a:t>2.</a:t>
            </a:r>
            <a:r>
              <a:rPr dirty="0" sz="3900" spc="-114"/>
              <a:t> </a:t>
            </a:r>
            <a:r>
              <a:rPr dirty="0" sz="3900" spc="-50"/>
              <a:t>¿CUÁLES</a:t>
            </a:r>
            <a:r>
              <a:rPr dirty="0" sz="3900" spc="-110"/>
              <a:t> </a:t>
            </a:r>
            <a:r>
              <a:rPr dirty="0" sz="3900" spc="165"/>
              <a:t>SON</a:t>
            </a:r>
            <a:r>
              <a:rPr dirty="0" sz="3900" spc="-110"/>
              <a:t> </a:t>
            </a:r>
            <a:r>
              <a:rPr dirty="0" sz="3900" spc="-50"/>
              <a:t>LOS</a:t>
            </a:r>
            <a:r>
              <a:rPr dirty="0" sz="3900" spc="-110"/>
              <a:t> </a:t>
            </a:r>
            <a:r>
              <a:rPr dirty="0" sz="3900"/>
              <a:t>TIPOS</a:t>
            </a:r>
            <a:r>
              <a:rPr dirty="0" sz="3900" spc="-110"/>
              <a:t> </a:t>
            </a:r>
            <a:r>
              <a:rPr dirty="0" sz="3900"/>
              <a:t>DE</a:t>
            </a:r>
            <a:r>
              <a:rPr dirty="0" sz="3900" spc="-110"/>
              <a:t> </a:t>
            </a:r>
            <a:r>
              <a:rPr dirty="0" sz="3900" spc="-114"/>
              <a:t>ESTRUCTURA</a:t>
            </a:r>
            <a:r>
              <a:rPr dirty="0" sz="3900" spc="-110"/>
              <a:t> </a:t>
            </a:r>
            <a:r>
              <a:rPr dirty="0" sz="3900" spc="-25"/>
              <a:t>QUE </a:t>
            </a:r>
            <a:r>
              <a:rPr dirty="0" sz="3900" spc="-10"/>
              <a:t>EXISTE?</a:t>
            </a:r>
            <a:endParaRPr sz="3900"/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759" y="4584192"/>
            <a:ext cx="104775" cy="10477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869209" y="2031015"/>
            <a:ext cx="14598650" cy="448500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875"/>
              </a:spcBef>
            </a:pPr>
            <a:r>
              <a:rPr dirty="0" sz="2800" spc="254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90">
                <a:solidFill>
                  <a:srgbClr val="FFFFFF"/>
                </a:solidFill>
                <a:latin typeface="Calibri"/>
                <a:cs typeface="Calibri"/>
              </a:rPr>
              <a:t>estructuras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datos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60">
                <a:solidFill>
                  <a:srgbClr val="FFFFFF"/>
                </a:solidFill>
                <a:latin typeface="Calibri"/>
                <a:cs typeface="Calibri"/>
              </a:rPr>
              <a:t>dividen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endParaRPr sz="2800">
              <a:latin typeface="Calibri"/>
              <a:cs typeface="Calibri"/>
            </a:endParaRPr>
          </a:p>
          <a:p>
            <a:pPr algn="just" marL="12700" marR="5080" indent="446405">
              <a:lnSpc>
                <a:spcPct val="131700"/>
              </a:lnSpc>
              <a:buSzPct val="107142"/>
              <a:buFont typeface="Arial"/>
              <a:buChar char="○"/>
              <a:tabLst>
                <a:tab pos="459105" algn="l"/>
              </a:tabLst>
            </a:pPr>
            <a:r>
              <a:rPr dirty="0" sz="2800" spc="190">
                <a:solidFill>
                  <a:srgbClr val="5CE1E6"/>
                </a:solidFill>
                <a:latin typeface="Calibri"/>
                <a:cs typeface="Calibri"/>
              </a:rPr>
              <a:t>Internas:</a:t>
            </a:r>
            <a:r>
              <a:rPr dirty="0" sz="2800" spc="210">
                <a:solidFill>
                  <a:srgbClr val="5CE1E6"/>
                </a:solidFill>
                <a:latin typeface="Calibri"/>
                <a:cs typeface="Calibri"/>
              </a:rPr>
              <a:t> 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Son</a:t>
            </a:r>
            <a:r>
              <a:rPr dirty="0" sz="2800" spc="204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54">
                <a:solidFill>
                  <a:srgbClr val="FFFFFF"/>
                </a:solidFill>
                <a:latin typeface="Calibri"/>
                <a:cs typeface="Calibri"/>
              </a:rPr>
              <a:t>utilizadas</a:t>
            </a:r>
            <a:r>
              <a:rPr dirty="0" sz="2800" spc="21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dentro</a:t>
            </a:r>
            <a:r>
              <a:rPr dirty="0" sz="2800" spc="21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21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5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dirty="0" sz="2800" spc="21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objeto</a:t>
            </a:r>
            <a:r>
              <a:rPr dirty="0" sz="2800" spc="21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85">
                <a:solidFill>
                  <a:srgbClr val="FFFFFF"/>
                </a:solidFill>
                <a:latin typeface="Calibri"/>
                <a:cs typeface="Calibri"/>
              </a:rPr>
              <a:t>ocomponente</a:t>
            </a:r>
            <a:r>
              <a:rPr dirty="0" sz="2800" spc="21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21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15">
                <a:solidFill>
                  <a:srgbClr val="FFFFFF"/>
                </a:solidFill>
                <a:latin typeface="Calibri"/>
                <a:cs typeface="Calibri"/>
              </a:rPr>
              <a:t>software.</a:t>
            </a:r>
            <a:r>
              <a:rPr dirty="0" sz="2800" spc="21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Se 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utilizan</a:t>
            </a:r>
            <a:r>
              <a:rPr dirty="0" sz="2800" spc="6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409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dirty="0" sz="2800" spc="6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40">
                <a:solidFill>
                  <a:srgbClr val="FFFFFF"/>
                </a:solidFill>
                <a:latin typeface="Calibri"/>
                <a:cs typeface="Calibri"/>
              </a:rPr>
              <a:t>almacenar</a:t>
            </a:r>
            <a:r>
              <a:rPr dirty="0" sz="2800" spc="6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800" spc="6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0">
                <a:solidFill>
                  <a:srgbClr val="FFFFFF"/>
                </a:solidFill>
                <a:latin typeface="Calibri"/>
                <a:cs typeface="Calibri"/>
              </a:rPr>
              <a:t>organizar</a:t>
            </a:r>
            <a:r>
              <a:rPr dirty="0" sz="2800" spc="6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Calibri"/>
                <a:cs typeface="Calibri"/>
              </a:rPr>
              <a:t>los</a:t>
            </a:r>
            <a:r>
              <a:rPr dirty="0" sz="2800" spc="6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datos</a:t>
            </a:r>
            <a:r>
              <a:rPr dirty="0" sz="2800" spc="6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5">
                <a:solidFill>
                  <a:srgbClr val="FFFFFF"/>
                </a:solidFill>
                <a:latin typeface="Calibri"/>
                <a:cs typeface="Calibri"/>
              </a:rPr>
              <a:t>necesarios</a:t>
            </a:r>
            <a:r>
              <a:rPr dirty="0" sz="2800" spc="6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409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dirty="0" sz="2800" spc="6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2800" spc="6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 spc="6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objeto</a:t>
            </a:r>
            <a:r>
              <a:rPr dirty="0" sz="2800" spc="6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9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componente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0">
                <a:solidFill>
                  <a:srgbClr val="FFFFFF"/>
                </a:solidFill>
                <a:latin typeface="Calibri"/>
                <a:cs typeface="Calibri"/>
              </a:rPr>
              <a:t>funcione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correctamente.</a:t>
            </a:r>
            <a:r>
              <a:rPr dirty="0" sz="28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60">
                <a:solidFill>
                  <a:srgbClr val="FFFFFF"/>
                </a:solidFill>
                <a:latin typeface="Calibri"/>
                <a:cs typeface="Calibri"/>
              </a:rPr>
              <a:t>dividen</a:t>
            </a:r>
            <a:r>
              <a:rPr dirty="0" sz="28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dirty="0" sz="28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Calibri"/>
                <a:cs typeface="Calibri"/>
              </a:rPr>
              <a:t>estáticas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dinámicas:</a:t>
            </a:r>
            <a:endParaRPr sz="2800">
              <a:latin typeface="Calibri"/>
              <a:cs typeface="Calibri"/>
            </a:endParaRPr>
          </a:p>
          <a:p>
            <a:pPr algn="just" marL="616585">
              <a:lnSpc>
                <a:spcPct val="100000"/>
              </a:lnSpc>
              <a:spcBef>
                <a:spcPts val="1065"/>
              </a:spcBef>
            </a:pPr>
            <a:r>
              <a:rPr dirty="0" sz="2800" spc="260">
                <a:solidFill>
                  <a:srgbClr val="00E3B8"/>
                </a:solidFill>
                <a:latin typeface="Calibri"/>
                <a:cs typeface="Calibri"/>
              </a:rPr>
              <a:t>Estáticas:</a:t>
            </a:r>
            <a:r>
              <a:rPr dirty="0" sz="2800" spc="295">
                <a:solidFill>
                  <a:srgbClr val="00E3B8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Son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Calibri"/>
                <a:cs typeface="Calibri"/>
              </a:rPr>
              <a:t>aquellas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30">
                <a:solidFill>
                  <a:srgbClr val="FFFFFF"/>
                </a:solidFill>
                <a:latin typeface="Calibri"/>
                <a:cs typeface="Calibri"/>
              </a:rPr>
              <a:t>donde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tamaño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cambia.</a:t>
            </a:r>
            <a:endParaRPr sz="2800">
              <a:latin typeface="Calibri"/>
              <a:cs typeface="Calibri"/>
            </a:endParaRPr>
          </a:p>
          <a:p>
            <a:pPr lvl="1" marL="709295" indent="-473709">
              <a:lnSpc>
                <a:spcPct val="100000"/>
              </a:lnSpc>
              <a:spcBef>
                <a:spcPts val="1065"/>
              </a:spcBef>
              <a:buSzPct val="107142"/>
              <a:buFont typeface="Arial"/>
              <a:buChar char="■"/>
              <a:tabLst>
                <a:tab pos="709930" algn="l"/>
              </a:tabLst>
            </a:pPr>
            <a:r>
              <a:rPr dirty="0" sz="2800" spc="195">
                <a:solidFill>
                  <a:srgbClr val="0CBFDE"/>
                </a:solidFill>
                <a:latin typeface="Calibri"/>
                <a:cs typeface="Calibri"/>
              </a:rPr>
              <a:t>Arrays:</a:t>
            </a:r>
            <a:r>
              <a:rPr dirty="0" sz="2800" spc="295">
                <a:solidFill>
                  <a:srgbClr val="0CBFDE"/>
                </a:solidFill>
                <a:latin typeface="Calibri"/>
                <a:cs typeface="Calibri"/>
              </a:rPr>
              <a:t> </a:t>
            </a:r>
            <a:r>
              <a:rPr dirty="0" sz="2800" spc="320">
                <a:solidFill>
                  <a:srgbClr val="FFFFFF"/>
                </a:solidFill>
                <a:latin typeface="Calibri"/>
                <a:cs typeface="Calibri"/>
              </a:rPr>
              <a:t>Almacena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04">
                <a:solidFill>
                  <a:srgbClr val="FFFFFF"/>
                </a:solidFill>
                <a:latin typeface="Calibri"/>
                <a:cs typeface="Calibri"/>
              </a:rPr>
              <a:t>conjunto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85">
                <a:solidFill>
                  <a:srgbClr val="FFFFFF"/>
                </a:solidFill>
                <a:latin typeface="Calibri"/>
                <a:cs typeface="Calibri"/>
              </a:rPr>
              <a:t>fijo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elementos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del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65">
                <a:solidFill>
                  <a:srgbClr val="FFFFFF"/>
                </a:solidFill>
                <a:latin typeface="Calibri"/>
                <a:cs typeface="Calibri"/>
              </a:rPr>
              <a:t>mismo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85">
                <a:solidFill>
                  <a:srgbClr val="FFFFFF"/>
                </a:solidFill>
                <a:latin typeface="Calibri"/>
                <a:cs typeface="Calibri"/>
              </a:rPr>
              <a:t>tipo.</a:t>
            </a:r>
            <a:endParaRPr sz="2800">
              <a:latin typeface="Calibri"/>
              <a:cs typeface="Calibri"/>
            </a:endParaRPr>
          </a:p>
          <a:p>
            <a:pPr lvl="1" marL="597535" marR="2959735" indent="-361315">
              <a:lnSpc>
                <a:spcPts val="4430"/>
              </a:lnSpc>
              <a:spcBef>
                <a:spcPts val="125"/>
              </a:spcBef>
              <a:buSzPct val="107142"/>
              <a:buFont typeface="Arial"/>
              <a:buChar char="■"/>
              <a:tabLst>
                <a:tab pos="2366010" algn="l"/>
              </a:tabLst>
            </a:pPr>
            <a:r>
              <a:rPr dirty="0" sz="2800" spc="254">
                <a:solidFill>
                  <a:srgbClr val="0CBFDE"/>
                </a:solidFill>
                <a:latin typeface="Calibri"/>
                <a:cs typeface="Calibri"/>
              </a:rPr>
              <a:t>Matrices:</a:t>
            </a:r>
            <a:r>
              <a:rPr dirty="0" sz="2800" spc="305">
                <a:solidFill>
                  <a:srgbClr val="0CBFDE"/>
                </a:solidFill>
                <a:latin typeface="Calibri"/>
                <a:cs typeface="Calibri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95">
                <a:solidFill>
                  <a:srgbClr val="FFFFFF"/>
                </a:solidFill>
                <a:latin typeface="Calibri"/>
                <a:cs typeface="Calibri"/>
              </a:rPr>
              <a:t>multidimensional</a:t>
            </a:r>
            <a:r>
              <a:rPr dirty="0" sz="28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30">
                <a:solidFill>
                  <a:srgbClr val="FFFFFF"/>
                </a:solidFill>
                <a:latin typeface="Calibri"/>
                <a:cs typeface="Calibri"/>
              </a:rPr>
              <a:t>donde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Calibri"/>
                <a:cs typeface="Calibri"/>
              </a:rPr>
              <a:t>los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elementos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se 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320">
                <a:solidFill>
                  <a:srgbClr val="FFFFFF"/>
                </a:solidFill>
                <a:latin typeface="Calibri"/>
                <a:cs typeface="Calibri"/>
              </a:rPr>
              <a:t>organizan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10">
                <a:solidFill>
                  <a:srgbClr val="FFFFFF"/>
                </a:solidFill>
                <a:latin typeface="Calibri"/>
                <a:cs typeface="Calibri"/>
              </a:rPr>
              <a:t>filas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95">
                <a:solidFill>
                  <a:srgbClr val="FFFFFF"/>
                </a:solidFill>
                <a:latin typeface="Calibri"/>
                <a:cs typeface="Calibri"/>
              </a:rPr>
              <a:t>columnas.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25676" y="6569370"/>
            <a:ext cx="7600949" cy="33242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474623" y="918021"/>
            <a:ext cx="15334615" cy="8439150"/>
          </a:xfrm>
          <a:custGeom>
            <a:avLst/>
            <a:gdLst/>
            <a:ahLst/>
            <a:cxnLst/>
            <a:rect l="l" t="t" r="r" b="b"/>
            <a:pathLst>
              <a:path w="15334615" h="8439150">
                <a:moveTo>
                  <a:pt x="15334058" y="8438554"/>
                </a:moveTo>
                <a:lnTo>
                  <a:pt x="0" y="8438554"/>
                </a:lnTo>
                <a:lnTo>
                  <a:pt x="0" y="0"/>
                </a:lnTo>
                <a:lnTo>
                  <a:pt x="15334058" y="0"/>
                </a:lnTo>
                <a:lnTo>
                  <a:pt x="15334058" y="843855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04965" y="1336985"/>
            <a:ext cx="12365990" cy="1191260"/>
          </a:xfrm>
          <a:prstGeom prst="rect"/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380"/>
              </a:spcBef>
            </a:pPr>
            <a:r>
              <a:rPr dirty="0" sz="3900" spc="135"/>
              <a:t>2.</a:t>
            </a:r>
            <a:r>
              <a:rPr dirty="0" sz="3900" spc="-114"/>
              <a:t> </a:t>
            </a:r>
            <a:r>
              <a:rPr dirty="0" sz="3900" spc="-50"/>
              <a:t>¿CUÁLES</a:t>
            </a:r>
            <a:r>
              <a:rPr dirty="0" sz="3900" spc="-110"/>
              <a:t> </a:t>
            </a:r>
            <a:r>
              <a:rPr dirty="0" sz="3900" spc="165"/>
              <a:t>SON</a:t>
            </a:r>
            <a:r>
              <a:rPr dirty="0" sz="3900" spc="-110"/>
              <a:t> </a:t>
            </a:r>
            <a:r>
              <a:rPr dirty="0" sz="3900" spc="-50"/>
              <a:t>LOS</a:t>
            </a:r>
            <a:r>
              <a:rPr dirty="0" sz="3900" spc="-110"/>
              <a:t> </a:t>
            </a:r>
            <a:r>
              <a:rPr dirty="0" sz="3900"/>
              <a:t>TIPOS</a:t>
            </a:r>
            <a:r>
              <a:rPr dirty="0" sz="3900" spc="-110"/>
              <a:t> </a:t>
            </a:r>
            <a:r>
              <a:rPr dirty="0" sz="3900"/>
              <a:t>DE</a:t>
            </a:r>
            <a:r>
              <a:rPr dirty="0" sz="3900" spc="-110"/>
              <a:t> </a:t>
            </a:r>
            <a:r>
              <a:rPr dirty="0" sz="3900" spc="-114"/>
              <a:t>ESTRUCTURA</a:t>
            </a:r>
            <a:r>
              <a:rPr dirty="0" sz="3900" spc="-110"/>
              <a:t> </a:t>
            </a:r>
            <a:r>
              <a:rPr dirty="0" sz="3900" spc="-25"/>
              <a:t>QUE </a:t>
            </a:r>
            <a:r>
              <a:rPr dirty="0" sz="3900" spc="-10"/>
              <a:t>EXISTE?</a:t>
            </a:r>
            <a:endParaRPr sz="3900"/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60323" y="2939958"/>
            <a:ext cx="104775" cy="10477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872043" y="2598322"/>
            <a:ext cx="12982575" cy="5083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8275" marR="5080">
              <a:lnSpc>
                <a:spcPct val="131700"/>
              </a:lnSpc>
              <a:spcBef>
                <a:spcPts val="100"/>
              </a:spcBef>
              <a:tabLst>
                <a:tab pos="2292985" algn="l"/>
                <a:tab pos="3096895" algn="l"/>
                <a:tab pos="4764405" algn="l"/>
                <a:tab pos="6082030" algn="l"/>
                <a:tab pos="6577965" algn="l"/>
                <a:tab pos="8108950" algn="l"/>
                <a:tab pos="9411335" algn="l"/>
                <a:tab pos="11077575" algn="l"/>
                <a:tab pos="12632055" algn="l"/>
              </a:tabLst>
            </a:pPr>
            <a:r>
              <a:rPr dirty="0" sz="2800" spc="270">
                <a:solidFill>
                  <a:srgbClr val="00E3B8"/>
                </a:solidFill>
                <a:latin typeface="Calibri"/>
                <a:cs typeface="Calibri"/>
              </a:rPr>
              <a:t>Dinámicas:</a:t>
            </a:r>
            <a:r>
              <a:rPr dirty="0" sz="2800">
                <a:solidFill>
                  <a:srgbClr val="00E3B8"/>
                </a:solidFill>
                <a:latin typeface="Calibri"/>
                <a:cs typeface="Calibri"/>
              </a:rPr>
              <a:t>	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Son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75">
                <a:solidFill>
                  <a:srgbClr val="FFFFFF"/>
                </a:solidFill>
                <a:latin typeface="Calibri"/>
                <a:cs typeface="Calibri"/>
              </a:rPr>
              <a:t>aquellas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320">
                <a:solidFill>
                  <a:srgbClr val="FFFFFF"/>
                </a:solidFill>
                <a:latin typeface="Calibri"/>
                <a:cs typeface="Calibri"/>
              </a:rPr>
              <a:t>donde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15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tamaño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315">
                <a:solidFill>
                  <a:srgbClr val="FFFFFF"/>
                </a:solidFill>
                <a:latin typeface="Calibri"/>
                <a:cs typeface="Calibri"/>
              </a:rPr>
              <a:t>puede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345">
                <a:solidFill>
                  <a:srgbClr val="FFFFFF"/>
                </a:solidFill>
                <a:latin typeface="Calibri"/>
                <a:cs typeface="Calibri"/>
              </a:rPr>
              <a:t>cambiar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35">
                <a:solidFill>
                  <a:srgbClr val="FFFFFF"/>
                </a:solidFill>
                <a:latin typeface="Calibri"/>
                <a:cs typeface="Calibri"/>
              </a:rPr>
              <a:t>durante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la </a:t>
            </a:r>
            <a:r>
              <a:rPr dirty="0" sz="2800" spc="285">
                <a:solidFill>
                  <a:srgbClr val="FFFFFF"/>
                </a:solidFill>
                <a:latin typeface="Calibri"/>
                <a:cs typeface="Calibri"/>
              </a:rPr>
              <a:t>ejecución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del programa.</a:t>
            </a:r>
            <a:endParaRPr sz="2800">
              <a:latin typeface="Calibri"/>
              <a:cs typeface="Calibri"/>
            </a:endParaRPr>
          </a:p>
          <a:p>
            <a:pPr marL="485140" indent="-473075">
              <a:lnSpc>
                <a:spcPct val="100000"/>
              </a:lnSpc>
              <a:spcBef>
                <a:spcPts val="1065"/>
              </a:spcBef>
              <a:buSzPct val="107142"/>
              <a:buFont typeface="Arial"/>
              <a:buChar char="■"/>
              <a:tabLst>
                <a:tab pos="485775" algn="l"/>
              </a:tabLst>
            </a:pPr>
            <a:r>
              <a:rPr dirty="0" sz="2800" spc="225">
                <a:solidFill>
                  <a:srgbClr val="5CE1E6"/>
                </a:solidFill>
                <a:latin typeface="Calibri"/>
                <a:cs typeface="Calibri"/>
              </a:rPr>
              <a:t>Lineales:</a:t>
            </a:r>
            <a:endParaRPr sz="2800">
              <a:latin typeface="Calibri"/>
              <a:cs typeface="Calibri"/>
            </a:endParaRPr>
          </a:p>
          <a:p>
            <a:pPr marL="461009">
              <a:lnSpc>
                <a:spcPct val="100000"/>
              </a:lnSpc>
              <a:spcBef>
                <a:spcPts val="1065"/>
              </a:spcBef>
            </a:pPr>
            <a:r>
              <a:rPr dirty="0" sz="2800" spc="434">
                <a:solidFill>
                  <a:srgbClr val="5CE1E6"/>
                </a:solidFill>
                <a:latin typeface="Calibri"/>
                <a:cs typeface="Calibri"/>
              </a:rPr>
              <a:t>-</a:t>
            </a:r>
            <a:r>
              <a:rPr dirty="0" sz="2800" spc="175">
                <a:solidFill>
                  <a:srgbClr val="5CE1E6"/>
                </a:solidFill>
                <a:latin typeface="Calibri"/>
                <a:cs typeface="Calibri"/>
              </a:rPr>
              <a:t>listas</a:t>
            </a:r>
            <a:endParaRPr sz="2800">
              <a:latin typeface="Calibri"/>
              <a:cs typeface="Calibri"/>
            </a:endParaRPr>
          </a:p>
          <a:p>
            <a:pPr marL="461009">
              <a:lnSpc>
                <a:spcPct val="100000"/>
              </a:lnSpc>
              <a:spcBef>
                <a:spcPts val="1065"/>
              </a:spcBef>
            </a:pPr>
            <a:r>
              <a:rPr dirty="0" sz="2800" spc="434">
                <a:solidFill>
                  <a:srgbClr val="5CE1E6"/>
                </a:solidFill>
                <a:latin typeface="Calibri"/>
                <a:cs typeface="Calibri"/>
              </a:rPr>
              <a:t>-</a:t>
            </a:r>
            <a:r>
              <a:rPr dirty="0" sz="2800" spc="254">
                <a:solidFill>
                  <a:srgbClr val="5CE1E6"/>
                </a:solidFill>
                <a:latin typeface="Calibri"/>
                <a:cs typeface="Calibri"/>
              </a:rPr>
              <a:t>pilas</a:t>
            </a:r>
            <a:endParaRPr sz="2800">
              <a:latin typeface="Calibri"/>
              <a:cs typeface="Calibri"/>
            </a:endParaRPr>
          </a:p>
          <a:p>
            <a:pPr marL="461009">
              <a:lnSpc>
                <a:spcPct val="100000"/>
              </a:lnSpc>
              <a:spcBef>
                <a:spcPts val="1065"/>
              </a:spcBef>
            </a:pPr>
            <a:r>
              <a:rPr dirty="0" sz="2800" spc="434">
                <a:solidFill>
                  <a:srgbClr val="5CE1E6"/>
                </a:solidFill>
                <a:latin typeface="Calibri"/>
                <a:cs typeface="Calibri"/>
              </a:rPr>
              <a:t>-</a:t>
            </a:r>
            <a:r>
              <a:rPr dirty="0" sz="2800" spc="305">
                <a:solidFill>
                  <a:srgbClr val="5CE1E6"/>
                </a:solidFill>
                <a:latin typeface="Calibri"/>
                <a:cs typeface="Calibri"/>
              </a:rPr>
              <a:t>colas</a:t>
            </a:r>
            <a:endParaRPr sz="2800">
              <a:latin typeface="Calibri"/>
              <a:cs typeface="Calibri"/>
            </a:endParaRPr>
          </a:p>
          <a:p>
            <a:pPr marL="485140" indent="-473075">
              <a:lnSpc>
                <a:spcPct val="100000"/>
              </a:lnSpc>
              <a:spcBef>
                <a:spcPts val="1065"/>
              </a:spcBef>
              <a:buSzPct val="107142"/>
              <a:buFont typeface="Arial"/>
              <a:buChar char="■"/>
              <a:tabLst>
                <a:tab pos="485775" algn="l"/>
              </a:tabLst>
            </a:pPr>
            <a:r>
              <a:rPr dirty="0" sz="2800" spc="365">
                <a:solidFill>
                  <a:srgbClr val="5CE1E6"/>
                </a:solidFill>
                <a:latin typeface="Calibri"/>
                <a:cs typeface="Calibri"/>
              </a:rPr>
              <a:t>No</a:t>
            </a:r>
            <a:r>
              <a:rPr dirty="0" sz="2800" spc="285">
                <a:solidFill>
                  <a:srgbClr val="5CE1E6"/>
                </a:solidFill>
                <a:latin typeface="Calibri"/>
                <a:cs typeface="Calibri"/>
              </a:rPr>
              <a:t> </a:t>
            </a:r>
            <a:r>
              <a:rPr dirty="0" sz="2800" spc="220">
                <a:solidFill>
                  <a:srgbClr val="5CE1E6"/>
                </a:solidFill>
                <a:latin typeface="Calibri"/>
                <a:cs typeface="Calibri"/>
              </a:rPr>
              <a:t>lineales:</a:t>
            </a:r>
            <a:endParaRPr sz="2800">
              <a:latin typeface="Calibri"/>
              <a:cs typeface="Calibri"/>
            </a:endParaRPr>
          </a:p>
          <a:p>
            <a:pPr marL="461009">
              <a:lnSpc>
                <a:spcPct val="100000"/>
              </a:lnSpc>
              <a:spcBef>
                <a:spcPts val="1065"/>
              </a:spcBef>
            </a:pPr>
            <a:r>
              <a:rPr dirty="0" sz="2800" spc="434">
                <a:solidFill>
                  <a:srgbClr val="5CE1E6"/>
                </a:solidFill>
                <a:latin typeface="Calibri"/>
                <a:cs typeface="Calibri"/>
              </a:rPr>
              <a:t>-</a:t>
            </a:r>
            <a:r>
              <a:rPr dirty="0" sz="2800" spc="275">
                <a:solidFill>
                  <a:srgbClr val="5CE1E6"/>
                </a:solidFill>
                <a:latin typeface="Calibri"/>
                <a:cs typeface="Calibri"/>
              </a:rPr>
              <a:t>arboles</a:t>
            </a:r>
            <a:endParaRPr sz="2800">
              <a:latin typeface="Calibri"/>
              <a:cs typeface="Calibri"/>
            </a:endParaRPr>
          </a:p>
          <a:p>
            <a:pPr marL="461009">
              <a:lnSpc>
                <a:spcPct val="100000"/>
              </a:lnSpc>
              <a:spcBef>
                <a:spcPts val="1065"/>
              </a:spcBef>
            </a:pPr>
            <a:r>
              <a:rPr dirty="0" sz="2800" spc="434">
                <a:solidFill>
                  <a:srgbClr val="5CE1E6"/>
                </a:solidFill>
                <a:latin typeface="Calibri"/>
                <a:cs typeface="Calibri"/>
              </a:rPr>
              <a:t>-</a:t>
            </a:r>
            <a:r>
              <a:rPr dirty="0" sz="2800" spc="285">
                <a:solidFill>
                  <a:srgbClr val="5CE1E6"/>
                </a:solidFill>
                <a:latin typeface="Calibri"/>
                <a:cs typeface="Calibri"/>
              </a:rPr>
              <a:t>grafos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474623" y="918022"/>
            <a:ext cx="15334615" cy="8439150"/>
          </a:xfrm>
          <a:custGeom>
            <a:avLst/>
            <a:gdLst/>
            <a:ahLst/>
            <a:cxnLst/>
            <a:rect l="l" t="t" r="r" b="b"/>
            <a:pathLst>
              <a:path w="15334615" h="8439150">
                <a:moveTo>
                  <a:pt x="15334058" y="8438554"/>
                </a:moveTo>
                <a:lnTo>
                  <a:pt x="0" y="8438554"/>
                </a:lnTo>
                <a:lnTo>
                  <a:pt x="0" y="0"/>
                </a:lnTo>
                <a:lnTo>
                  <a:pt x="15334058" y="0"/>
                </a:lnTo>
                <a:lnTo>
                  <a:pt x="15334058" y="843855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76562" rIns="0" bIns="0" rtlCol="0" vert="horz">
            <a:spAutoFit/>
          </a:bodyPr>
          <a:lstStyle/>
          <a:p>
            <a:pPr marL="873760" marR="5080">
              <a:lnSpc>
                <a:spcPts val="4500"/>
              </a:lnSpc>
              <a:spcBef>
                <a:spcPts val="380"/>
              </a:spcBef>
            </a:pPr>
            <a:r>
              <a:rPr dirty="0" sz="3900" spc="220"/>
              <a:t>3.</a:t>
            </a:r>
            <a:r>
              <a:rPr dirty="0" sz="3900" spc="70"/>
              <a:t> </a:t>
            </a:r>
            <a:r>
              <a:rPr dirty="0" sz="3900"/>
              <a:t>¿POR</a:t>
            </a:r>
            <a:r>
              <a:rPr dirty="0" sz="3900" spc="70"/>
              <a:t> </a:t>
            </a:r>
            <a:r>
              <a:rPr dirty="0" sz="3900"/>
              <a:t>QUÉ</a:t>
            </a:r>
            <a:r>
              <a:rPr dirty="0" sz="3900" spc="75"/>
              <a:t> </a:t>
            </a:r>
            <a:r>
              <a:rPr dirty="0" sz="3900" spc="165"/>
              <a:t>SON</a:t>
            </a:r>
            <a:r>
              <a:rPr dirty="0" sz="3900" spc="70"/>
              <a:t> </a:t>
            </a:r>
            <a:r>
              <a:rPr dirty="0" sz="3900" spc="-160"/>
              <a:t>ÚTILES</a:t>
            </a:r>
            <a:r>
              <a:rPr dirty="0" sz="3900" spc="75"/>
              <a:t> </a:t>
            </a:r>
            <a:r>
              <a:rPr dirty="0" sz="3900" spc="-310"/>
              <a:t>LAS</a:t>
            </a:r>
            <a:r>
              <a:rPr dirty="0" sz="3900" spc="70"/>
              <a:t> </a:t>
            </a:r>
            <a:r>
              <a:rPr dirty="0" sz="3900" spc="-135"/>
              <a:t>ESTRUCTURAS</a:t>
            </a:r>
            <a:r>
              <a:rPr dirty="0" sz="3900" spc="70"/>
              <a:t> </a:t>
            </a:r>
            <a:r>
              <a:rPr dirty="0" sz="3900" spc="-25"/>
              <a:t>DE </a:t>
            </a:r>
            <a:r>
              <a:rPr dirty="0" sz="3900" spc="-10"/>
              <a:t>DATOS?.</a:t>
            </a:r>
            <a:endParaRPr sz="3900"/>
          </a:p>
        </p:txBody>
      </p:sp>
      <p:sp>
        <p:nvSpPr>
          <p:cNvPr id="5" name="object 5" descr=""/>
          <p:cNvSpPr txBox="1"/>
          <p:nvPr/>
        </p:nvSpPr>
        <p:spPr>
          <a:xfrm>
            <a:off x="2540123" y="3335015"/>
            <a:ext cx="13429615" cy="1711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1700"/>
              </a:lnSpc>
              <a:spcBef>
                <a:spcPts val="100"/>
              </a:spcBef>
              <a:tabLst>
                <a:tab pos="1697989" algn="l"/>
                <a:tab pos="2071370" algn="l"/>
                <a:tab pos="2679700" algn="l"/>
                <a:tab pos="5588635" algn="l"/>
                <a:tab pos="7187565" algn="l"/>
                <a:tab pos="7503159" algn="l"/>
                <a:tab pos="9225915" algn="l"/>
                <a:tab pos="10808970" algn="l"/>
                <a:tab pos="12950825" algn="l"/>
              </a:tabLst>
            </a:pPr>
            <a:r>
              <a:rPr dirty="0" sz="2800" spc="195">
                <a:solidFill>
                  <a:srgbClr val="FFFFFF"/>
                </a:solidFill>
                <a:latin typeface="Calibri"/>
                <a:cs typeface="Calibri"/>
              </a:rPr>
              <a:t>Permiten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484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135">
                <a:solidFill>
                  <a:srgbClr val="FFFFFF"/>
                </a:solidFill>
                <a:latin typeface="Calibri"/>
                <a:cs typeface="Calibri"/>
              </a:rPr>
              <a:t>los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305">
                <a:solidFill>
                  <a:srgbClr val="FFFFFF"/>
                </a:solidFill>
                <a:latin typeface="Calibri"/>
                <a:cs typeface="Calibri"/>
              </a:rPr>
              <a:t>programadores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manejar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10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procesar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grandes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cantidades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37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datos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manera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eficiente.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2800" spc="215">
                <a:solidFill>
                  <a:srgbClr val="FFFFFF"/>
                </a:solidFill>
                <a:latin typeface="Calibri"/>
                <a:cs typeface="Calibri"/>
              </a:rPr>
              <a:t>Permite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35">
                <a:solidFill>
                  <a:srgbClr val="FFFFFF"/>
                </a:solidFill>
                <a:latin typeface="Calibri"/>
                <a:cs typeface="Calibri"/>
              </a:rPr>
              <a:t>hacer</a:t>
            </a:r>
            <a:r>
              <a:rPr dirty="0" sz="28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dirty="0" sz="28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54">
                <a:solidFill>
                  <a:srgbClr val="FFFFFF"/>
                </a:solidFill>
                <a:latin typeface="Calibri"/>
                <a:cs typeface="Calibri"/>
              </a:rPr>
              <a:t>mas</a:t>
            </a:r>
            <a:r>
              <a:rPr dirty="0" sz="28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65">
                <a:solidFill>
                  <a:srgbClr val="FFFFFF"/>
                </a:solidFill>
                <a:latin typeface="Calibri"/>
                <a:cs typeface="Calibri"/>
              </a:rPr>
              <a:t>eficiente</a:t>
            </a:r>
            <a:r>
              <a:rPr dirty="0" sz="28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optimizando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65">
                <a:solidFill>
                  <a:srgbClr val="FFFFFF"/>
                </a:solidFill>
                <a:latin typeface="Calibri"/>
                <a:cs typeface="Calibri"/>
              </a:rPr>
              <a:t>recursos.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857359" y="5156232"/>
            <a:ext cx="31146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5425" algn="l"/>
                <a:tab pos="2635885" algn="l"/>
              </a:tabLst>
            </a:pPr>
            <a:r>
              <a:rPr dirty="0" sz="2800" spc="229">
                <a:solidFill>
                  <a:srgbClr val="FFFFFF"/>
                </a:solidFill>
                <a:latin typeface="Calibri"/>
                <a:cs typeface="Calibri"/>
              </a:rPr>
              <a:t>ciertos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195">
                <a:solidFill>
                  <a:srgbClr val="FFFFFF"/>
                </a:solidFill>
                <a:latin typeface="Calibri"/>
                <a:cs typeface="Calibri"/>
              </a:rPr>
              <a:t>tipos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37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540123" y="5020939"/>
            <a:ext cx="10137775" cy="2273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2550">
              <a:lnSpc>
                <a:spcPct val="131700"/>
              </a:lnSpc>
              <a:spcBef>
                <a:spcPts val="100"/>
              </a:spcBef>
              <a:tabLst>
                <a:tab pos="1691005" algn="l"/>
                <a:tab pos="2608580" algn="l"/>
                <a:tab pos="3739515" algn="l"/>
                <a:tab pos="4488180" algn="l"/>
                <a:tab pos="7091680" algn="l"/>
                <a:tab pos="8241030" algn="l"/>
              </a:tabLst>
            </a:pP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Tendrás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una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04">
                <a:solidFill>
                  <a:srgbClr val="FFFFFF"/>
                </a:solidFill>
                <a:latin typeface="Calibri"/>
                <a:cs typeface="Calibri"/>
              </a:rPr>
              <a:t>serie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37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herramientas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39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20">
                <a:solidFill>
                  <a:srgbClr val="FFFFFF"/>
                </a:solidFill>
                <a:latin typeface="Calibri"/>
                <a:cs typeface="Calibri"/>
              </a:rPr>
              <a:t>solucionar </a:t>
            </a:r>
            <a:r>
              <a:rPr dirty="0" sz="2800" spc="275">
                <a:solidFill>
                  <a:srgbClr val="FFFFFF"/>
                </a:solidFill>
                <a:latin typeface="Calibri"/>
                <a:cs typeface="Calibri"/>
              </a:rPr>
              <a:t>problemas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31700"/>
              </a:lnSpc>
            </a:pPr>
            <a:r>
              <a:rPr dirty="0" sz="2800" spc="265">
                <a:solidFill>
                  <a:srgbClr val="FFFFFF"/>
                </a:solidFill>
                <a:latin typeface="Calibri"/>
                <a:cs typeface="Calibri"/>
              </a:rPr>
              <a:t>Mejoran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0">
                <a:solidFill>
                  <a:srgbClr val="FFFFFF"/>
                </a:solidFill>
                <a:latin typeface="Calibri"/>
                <a:cs typeface="Calibri"/>
              </a:rPr>
              <a:t>rendimiento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15">
                <a:solidFill>
                  <a:srgbClr val="FFFFFF"/>
                </a:solidFill>
                <a:latin typeface="Calibri"/>
                <a:cs typeface="Calibri"/>
              </a:rPr>
              <a:t>eficiencia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Calibri"/>
                <a:cs typeface="Calibri"/>
              </a:rPr>
              <a:t>los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5">
                <a:solidFill>
                  <a:srgbClr val="FFFFFF"/>
                </a:solidFill>
                <a:latin typeface="Calibri"/>
                <a:cs typeface="Calibri"/>
              </a:rPr>
              <a:t>programas. </a:t>
            </a: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Ayudan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53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0">
                <a:solidFill>
                  <a:srgbClr val="FFFFFF"/>
                </a:solidFill>
                <a:latin typeface="Calibri"/>
                <a:cs typeface="Calibri"/>
              </a:rPr>
              <a:t>organizar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80">
                <a:solidFill>
                  <a:srgbClr val="FFFFFF"/>
                </a:solidFill>
                <a:latin typeface="Calibri"/>
                <a:cs typeface="Calibri"/>
              </a:rPr>
              <a:t>código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manera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70">
                <a:solidFill>
                  <a:srgbClr val="FFFFFF"/>
                </a:solidFill>
                <a:latin typeface="Calibri"/>
                <a:cs typeface="Calibri"/>
              </a:rPr>
              <a:t>lógica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clara.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540123" y="7268840"/>
            <a:ext cx="13429615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1700"/>
              </a:lnSpc>
              <a:spcBef>
                <a:spcPts val="100"/>
              </a:spcBef>
              <a:tabLst>
                <a:tab pos="1925320" algn="l"/>
                <a:tab pos="2624455" algn="l"/>
                <a:tab pos="4240530" algn="l"/>
                <a:tab pos="4801235" algn="l"/>
                <a:tab pos="5654675" algn="l"/>
                <a:tab pos="7143750" algn="l"/>
                <a:tab pos="9333865" algn="l"/>
                <a:tab pos="10358755" algn="l"/>
                <a:tab pos="11058525" algn="l"/>
                <a:tab pos="13234035" algn="l"/>
              </a:tabLst>
            </a:pP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Reducen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15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tiempo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10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135">
                <a:solidFill>
                  <a:srgbClr val="FFFFFF"/>
                </a:solidFill>
                <a:latin typeface="Calibri"/>
                <a:cs typeface="Calibri"/>
              </a:rPr>
              <a:t>los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20">
                <a:solidFill>
                  <a:srgbClr val="FFFFFF"/>
                </a:solidFill>
                <a:latin typeface="Calibri"/>
                <a:cs typeface="Calibri"/>
              </a:rPr>
              <a:t>costos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asociados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con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15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245">
                <a:solidFill>
                  <a:srgbClr val="FFFFFF"/>
                </a:solidFill>
                <a:latin typeface="Calibri"/>
                <a:cs typeface="Calibri"/>
              </a:rPr>
              <a:t>desarrollo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100">
                <a:solidFill>
                  <a:srgbClr val="FFFFFF"/>
                </a:solidFill>
                <a:latin typeface="Calibri"/>
                <a:cs typeface="Calibri"/>
              </a:rPr>
              <a:t>y </a:t>
            </a:r>
            <a:r>
              <a:rPr dirty="0" sz="2800" spc="220">
                <a:solidFill>
                  <a:srgbClr val="FFFFFF"/>
                </a:solidFill>
                <a:latin typeface="Calibri"/>
                <a:cs typeface="Calibri"/>
              </a:rPr>
              <a:t>mantenimiento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04">
                <a:solidFill>
                  <a:srgbClr val="FFFFFF"/>
                </a:solidFill>
                <a:latin typeface="Calibri"/>
                <a:cs typeface="Calibri"/>
              </a:rPr>
              <a:t>software.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474623" y="918019"/>
            <a:ext cx="15334615" cy="8439150"/>
          </a:xfrm>
          <a:custGeom>
            <a:avLst/>
            <a:gdLst/>
            <a:ahLst/>
            <a:cxnLst/>
            <a:rect l="l" t="t" r="r" b="b"/>
            <a:pathLst>
              <a:path w="15334615" h="8439150">
                <a:moveTo>
                  <a:pt x="15334058" y="8438554"/>
                </a:moveTo>
                <a:lnTo>
                  <a:pt x="0" y="8438554"/>
                </a:lnTo>
                <a:lnTo>
                  <a:pt x="0" y="0"/>
                </a:lnTo>
                <a:lnTo>
                  <a:pt x="15334058" y="0"/>
                </a:lnTo>
                <a:lnTo>
                  <a:pt x="15334058" y="8438554"/>
                </a:lnTo>
                <a:close/>
              </a:path>
            </a:pathLst>
          </a:custGeom>
          <a:solidFill>
            <a:srgbClr val="17252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04965" y="1268927"/>
            <a:ext cx="5628640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275"/>
              <a:t>4.</a:t>
            </a:r>
            <a:r>
              <a:rPr dirty="0" sz="3900" spc="90"/>
              <a:t> </a:t>
            </a:r>
            <a:r>
              <a:rPr dirty="0" sz="3900" spc="75"/>
              <a:t>¿QUÉ</a:t>
            </a:r>
            <a:r>
              <a:rPr dirty="0" sz="3900" spc="90"/>
              <a:t> </a:t>
            </a:r>
            <a:r>
              <a:rPr dirty="0" sz="3900" spc="-330"/>
              <a:t>ES</a:t>
            </a:r>
            <a:r>
              <a:rPr dirty="0" sz="3900" spc="95"/>
              <a:t> </a:t>
            </a:r>
            <a:r>
              <a:rPr dirty="0" sz="3900" spc="155"/>
              <a:t>UNA</a:t>
            </a:r>
            <a:r>
              <a:rPr dirty="0" sz="3900" spc="90"/>
              <a:t> </a:t>
            </a:r>
            <a:r>
              <a:rPr dirty="0" sz="3900" spc="-45"/>
              <a:t>PILA?</a:t>
            </a:r>
            <a:endParaRPr sz="3900"/>
          </a:p>
        </p:txBody>
      </p:sp>
      <p:sp>
        <p:nvSpPr>
          <p:cNvPr id="5" name="object 5" descr=""/>
          <p:cNvSpPr txBox="1"/>
          <p:nvPr/>
        </p:nvSpPr>
        <p:spPr>
          <a:xfrm>
            <a:off x="2442581" y="1990770"/>
            <a:ext cx="11447780" cy="1711325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2800" spc="17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una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estructura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datos </a:t>
            </a:r>
            <a:r>
              <a:rPr dirty="0" sz="2800" spc="195">
                <a:solidFill>
                  <a:srgbClr val="FFFFFF"/>
                </a:solidFill>
                <a:latin typeface="Calibri"/>
                <a:cs typeface="Calibri"/>
              </a:rPr>
              <a:t>lineal.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31700"/>
              </a:lnSpc>
            </a:pP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sigue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65">
                <a:solidFill>
                  <a:srgbClr val="FFFFFF"/>
                </a:solidFill>
                <a:latin typeface="Calibri"/>
                <a:cs typeface="Calibri"/>
              </a:rPr>
              <a:t>principio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65">
                <a:solidFill>
                  <a:srgbClr val="FFFFFF"/>
                </a:solidFill>
                <a:latin typeface="Calibri"/>
                <a:cs typeface="Calibri"/>
              </a:rPr>
              <a:t>"El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40">
                <a:solidFill>
                  <a:srgbClr val="FFFFFF"/>
                </a:solidFill>
                <a:latin typeface="Calibri"/>
                <a:cs typeface="Calibri"/>
              </a:rPr>
              <a:t>ultimo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85">
                <a:solidFill>
                  <a:srgbClr val="FFFFFF"/>
                </a:solidFill>
                <a:latin typeface="Calibri"/>
                <a:cs typeface="Calibri"/>
              </a:rPr>
              <a:t>entrar,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35">
                <a:solidFill>
                  <a:srgbClr val="FFFFFF"/>
                </a:solidFill>
                <a:latin typeface="Calibri"/>
                <a:cs typeface="Calibri"/>
              </a:rPr>
              <a:t>primero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salir"(LIFO). </a:t>
            </a:r>
            <a:r>
              <a:rPr dirty="0" sz="2800" spc="32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asemeja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53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una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pila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50">
                <a:solidFill>
                  <a:srgbClr val="FFFFFF"/>
                </a:solidFill>
                <a:latin typeface="Calibri"/>
                <a:cs typeface="Calibri"/>
              </a:rPr>
              <a:t>objetos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vida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10">
                <a:solidFill>
                  <a:srgbClr val="FFFFFF"/>
                </a:solidFill>
                <a:latin typeface="Calibri"/>
                <a:cs typeface="Calibri"/>
              </a:rPr>
              <a:t>real.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04965" y="5262205"/>
            <a:ext cx="13468985" cy="300672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 marR="1056640">
              <a:lnSpc>
                <a:spcPts val="4500"/>
              </a:lnSpc>
              <a:spcBef>
                <a:spcPts val="400"/>
              </a:spcBef>
            </a:pPr>
            <a:r>
              <a:rPr dirty="0" sz="3900" spc="265" b="1">
                <a:solidFill>
                  <a:srgbClr val="00E3B8"/>
                </a:solidFill>
                <a:latin typeface="Arial"/>
                <a:cs typeface="Arial"/>
              </a:rPr>
              <a:t>5.</a:t>
            </a:r>
            <a:r>
              <a:rPr dirty="0" sz="3900" spc="-4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75" b="1">
                <a:solidFill>
                  <a:srgbClr val="00E3B8"/>
                </a:solidFill>
                <a:latin typeface="Arial"/>
                <a:cs typeface="Arial"/>
              </a:rPr>
              <a:t>¿QUÉ</a:t>
            </a:r>
            <a:r>
              <a:rPr dirty="0" sz="3900" spc="1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330" b="1">
                <a:solidFill>
                  <a:srgbClr val="00E3B8"/>
                </a:solidFill>
                <a:latin typeface="Arial"/>
                <a:cs typeface="Arial"/>
              </a:rPr>
              <a:t>ES</a:t>
            </a:r>
            <a:r>
              <a:rPr dirty="0" sz="3900" spc="6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25" b="1">
                <a:solidFill>
                  <a:srgbClr val="00E3B8"/>
                </a:solidFill>
                <a:latin typeface="Arial"/>
                <a:cs typeface="Arial"/>
              </a:rPr>
              <a:t>STACK</a:t>
            </a:r>
            <a:r>
              <a:rPr dirty="0" sz="3900" spc="1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70" b="1">
                <a:solidFill>
                  <a:srgbClr val="00E3B8"/>
                </a:solidFill>
                <a:latin typeface="Arial"/>
                <a:cs typeface="Arial"/>
              </a:rPr>
              <a:t>EN</a:t>
            </a:r>
            <a:r>
              <a:rPr dirty="0" sz="3900" spc="1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b="1">
                <a:solidFill>
                  <a:srgbClr val="00E3B8"/>
                </a:solidFill>
                <a:latin typeface="Arial"/>
                <a:cs typeface="Arial"/>
              </a:rPr>
              <a:t>JAVA,</a:t>
            </a:r>
            <a:r>
              <a:rPr dirty="0" sz="3900" spc="1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155" b="1">
                <a:solidFill>
                  <a:srgbClr val="00E3B8"/>
                </a:solidFill>
                <a:latin typeface="Arial"/>
                <a:cs typeface="Arial"/>
              </a:rPr>
              <a:t>UNA</a:t>
            </a:r>
            <a:r>
              <a:rPr dirty="0" sz="3900" spc="1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25" b="1">
                <a:solidFill>
                  <a:srgbClr val="00E3B8"/>
                </a:solidFill>
                <a:latin typeface="Arial"/>
                <a:cs typeface="Arial"/>
              </a:rPr>
              <a:t>STACK</a:t>
            </a:r>
            <a:r>
              <a:rPr dirty="0" sz="3900" spc="1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254" b="1">
                <a:solidFill>
                  <a:srgbClr val="00E3B8"/>
                </a:solidFill>
                <a:latin typeface="Arial"/>
                <a:cs typeface="Arial"/>
              </a:rPr>
              <a:t>SERÁ</a:t>
            </a:r>
            <a:r>
              <a:rPr dirty="0" sz="3900" spc="1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25" b="1">
                <a:solidFill>
                  <a:srgbClr val="00E3B8"/>
                </a:solidFill>
                <a:latin typeface="Arial"/>
                <a:cs typeface="Arial"/>
              </a:rPr>
              <a:t>LO </a:t>
            </a:r>
            <a:r>
              <a:rPr dirty="0" sz="3900" spc="254" b="1">
                <a:solidFill>
                  <a:srgbClr val="00E3B8"/>
                </a:solidFill>
                <a:latin typeface="Arial"/>
                <a:cs typeface="Arial"/>
              </a:rPr>
              <a:t>MISMO</a:t>
            </a:r>
            <a:r>
              <a:rPr dirty="0" sz="3900" spc="14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b="1">
                <a:solidFill>
                  <a:srgbClr val="00E3B8"/>
                </a:solidFill>
                <a:latin typeface="Arial"/>
                <a:cs typeface="Arial"/>
              </a:rPr>
              <a:t>QUE</a:t>
            </a:r>
            <a:r>
              <a:rPr dirty="0" sz="3900" spc="145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155" b="1">
                <a:solidFill>
                  <a:srgbClr val="00E3B8"/>
                </a:solidFill>
                <a:latin typeface="Arial"/>
                <a:cs typeface="Arial"/>
              </a:rPr>
              <a:t>UNA</a:t>
            </a:r>
            <a:r>
              <a:rPr dirty="0" sz="3900" spc="140" b="1">
                <a:solidFill>
                  <a:srgbClr val="00E3B8"/>
                </a:solidFill>
                <a:latin typeface="Arial"/>
                <a:cs typeface="Arial"/>
              </a:rPr>
              <a:t> </a:t>
            </a:r>
            <a:r>
              <a:rPr dirty="0" sz="3900" spc="-10" b="1">
                <a:solidFill>
                  <a:srgbClr val="00E3B8"/>
                </a:solidFill>
                <a:latin typeface="Arial"/>
                <a:cs typeface="Arial"/>
              </a:rPr>
              <a:t>PILA?</a:t>
            </a:r>
            <a:endParaRPr sz="3900">
              <a:latin typeface="Arial"/>
              <a:cs typeface="Arial"/>
            </a:endParaRPr>
          </a:p>
          <a:p>
            <a:pPr algn="just" marL="50165" marR="5080">
              <a:lnSpc>
                <a:spcPct val="131700"/>
              </a:lnSpc>
              <a:spcBef>
                <a:spcPts val="894"/>
              </a:spcBef>
            </a:pPr>
            <a:r>
              <a:rPr dirty="0" sz="2800" spc="195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dirty="0" sz="2800" spc="48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stack</a:t>
            </a:r>
            <a:r>
              <a:rPr dirty="0" sz="2800" spc="4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4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2800" spc="4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50">
                <a:solidFill>
                  <a:srgbClr val="FFFFFF"/>
                </a:solidFill>
                <a:latin typeface="Calibri"/>
                <a:cs typeface="Calibri"/>
              </a:rPr>
              <a:t>java</a:t>
            </a:r>
            <a:r>
              <a:rPr dirty="0" sz="2800" spc="48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dirty="0" sz="2800" spc="4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4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50">
                <a:solidFill>
                  <a:srgbClr val="FFFFFF"/>
                </a:solidFill>
                <a:latin typeface="Calibri"/>
                <a:cs typeface="Calibri"/>
              </a:rPr>
              <a:t>forma</a:t>
            </a:r>
            <a:r>
              <a:rPr dirty="0" sz="2800" spc="48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5">
                <a:solidFill>
                  <a:srgbClr val="FFFFFF"/>
                </a:solidFill>
                <a:latin typeface="Calibri"/>
                <a:cs typeface="Calibri"/>
              </a:rPr>
              <a:t>inglesa</a:t>
            </a:r>
            <a:r>
              <a:rPr dirty="0" sz="2800" spc="4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9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800" spc="4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10">
                <a:solidFill>
                  <a:srgbClr val="FFFFFF"/>
                </a:solidFill>
                <a:latin typeface="Calibri"/>
                <a:cs typeface="Calibri"/>
              </a:rPr>
              <a:t>referirse</a:t>
            </a:r>
            <a:r>
              <a:rPr dirty="0" sz="2800" spc="48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53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800" spc="4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una</a:t>
            </a:r>
            <a:r>
              <a:rPr dirty="0" sz="2800" spc="4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35">
                <a:solidFill>
                  <a:srgbClr val="FFFFFF"/>
                </a:solidFill>
                <a:latin typeface="Calibri"/>
                <a:cs typeface="Calibri"/>
              </a:rPr>
              <a:t>pila,</a:t>
            </a:r>
            <a:r>
              <a:rPr dirty="0" sz="2800" spc="48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ambos</a:t>
            </a:r>
            <a:r>
              <a:rPr dirty="0" sz="2800" spc="4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Calibri"/>
                <a:cs typeface="Calibri"/>
              </a:rPr>
              <a:t>son</a:t>
            </a:r>
            <a:r>
              <a:rPr dirty="0" sz="2800" spc="4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Calibri"/>
                <a:cs typeface="Calibri"/>
              </a:rPr>
              <a:t>lo </a:t>
            </a:r>
            <a:r>
              <a:rPr dirty="0" sz="2800" spc="165">
                <a:solidFill>
                  <a:srgbClr val="FFFFFF"/>
                </a:solidFill>
                <a:latin typeface="Calibri"/>
                <a:cs typeface="Calibri"/>
              </a:rPr>
              <a:t>mismo</a:t>
            </a:r>
            <a:r>
              <a:rPr dirty="0" sz="2800" spc="4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05">
                <a:solidFill>
                  <a:srgbClr val="FFFFFF"/>
                </a:solidFill>
                <a:latin typeface="Calibri"/>
                <a:cs typeface="Calibri"/>
              </a:rPr>
              <a:t>pero</a:t>
            </a:r>
            <a:r>
              <a:rPr dirty="0" sz="2800" spc="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Stack</a:t>
            </a:r>
            <a:r>
              <a:rPr dirty="0" sz="2800" spc="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800" spc="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10">
                <a:solidFill>
                  <a:srgbClr val="FFFFFF"/>
                </a:solidFill>
                <a:latin typeface="Calibri"/>
                <a:cs typeface="Calibri"/>
              </a:rPr>
              <a:t>pila</a:t>
            </a:r>
            <a:r>
              <a:rPr dirty="0" sz="2800" spc="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Calibri"/>
                <a:cs typeface="Calibri"/>
              </a:rPr>
              <a:t>son</a:t>
            </a:r>
            <a:r>
              <a:rPr dirty="0" sz="2800" spc="4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9">
                <a:solidFill>
                  <a:srgbClr val="FFFFFF"/>
                </a:solidFill>
                <a:latin typeface="Calibri"/>
                <a:cs typeface="Calibri"/>
              </a:rPr>
              <a:t>diferentes</a:t>
            </a:r>
            <a:r>
              <a:rPr dirty="0" sz="2800" spc="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75">
                <a:solidFill>
                  <a:srgbClr val="FFFFFF"/>
                </a:solidFill>
                <a:latin typeface="Calibri"/>
                <a:cs typeface="Calibri"/>
              </a:rPr>
              <a:t>terminos</a:t>
            </a:r>
            <a:r>
              <a:rPr dirty="0" sz="2800" spc="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7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2800" spc="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800" spc="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90">
                <a:solidFill>
                  <a:srgbClr val="FFFFFF"/>
                </a:solidFill>
                <a:latin typeface="Calibri"/>
                <a:cs typeface="Calibri"/>
              </a:rPr>
              <a:t>usan</a:t>
            </a:r>
            <a:r>
              <a:rPr dirty="0" sz="2800" spc="4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409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dirty="0" sz="2800" spc="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referirse </a:t>
            </a:r>
            <a:r>
              <a:rPr dirty="0" sz="2800" spc="53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2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800" spc="2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15">
                <a:solidFill>
                  <a:srgbClr val="FFFFFF"/>
                </a:solidFill>
                <a:latin typeface="Calibri"/>
                <a:cs typeface="Calibri"/>
              </a:rPr>
              <a:t>misma</a:t>
            </a:r>
            <a:r>
              <a:rPr dirty="0" sz="28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00">
                <a:solidFill>
                  <a:srgbClr val="FFFFFF"/>
                </a:solidFill>
                <a:latin typeface="Calibri"/>
                <a:cs typeface="Calibri"/>
              </a:rPr>
              <a:t>accion.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JHONATAN DAVID ALANOCA BLANCO</dc:creator>
  <cp:keywords>DAFL_DHxHQA,BAE82QBRLqE</cp:keywords>
  <dc:title>Verde Oscuro Verde Claro Blanco Corporativo Geométrico Empresa Presentación de Negocios Presentación Empresarial</dc:title>
  <dcterms:created xsi:type="dcterms:W3CDTF">2023-05-04T22:04:20Z</dcterms:created>
  <dcterms:modified xsi:type="dcterms:W3CDTF">2023-05-04T22:04:20Z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2023-05-04T00:00:00Z</vt:filetime>
  </property>
  <property fmtid="{D5CDD505-2E9C-101B-9397-08002B2CF9AE}" pid="3" name="Creator">
    <vt:lpwstr>Canva</vt:lpwstr>
  </property>
  <property fmtid="{D5CDD505-2E9C-101B-9397-08002B2CF9AE}" pid="4" name="LastSaved">
    <vt:filetime>2023-05-04T00:00:00Z</vt:filetime>
  </property>
  <property fmtid="{D5CDD505-2E9C-101B-9397-08002B2CF9AE}" pid="5" name="Producer">
    <vt:lpwstr>Canva</vt:lpwstr>
  </property>
</Properties>
</file>